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s/slide23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16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3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charts/style4.xml" ContentType="application/vnd.ms-office.chart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9.xml" ContentType="application/vnd.openxmlformats-officedocument.drawingml.chart+xml"/>
  <Override PartName="/ppt/charts/colors4.xml" ContentType="application/vnd.ms-office.chartcolor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olors8.xml" ContentType="application/vnd.ms-office.chartcolorstyle+xml"/>
  <Override PartName="/ppt/charts/style9.xml" ContentType="application/vnd.ms-office.chartstyle+xml"/>
  <Override PartName="/ppt/charts/chart8.xml" ContentType="application/vnd.openxmlformats-officedocument.drawingml.chart+xml"/>
  <Override PartName="/ppt/charts/style5.xml" ContentType="application/vnd.ms-office.chartstyle+xml"/>
  <Override PartName="/ppt/charts/style8.xml" ContentType="application/vnd.ms-office.chart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colors7.xml" ContentType="application/vnd.ms-office.chartcolorstyle+xml"/>
  <Override PartName="/ppt/charts/colors6.xml" ContentType="application/vnd.ms-office.chartcolorstyle+xml"/>
  <Override PartName="/ppt/charts/style7.xml" ContentType="application/vnd.ms-office.chart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3"/>
  </p:notesMasterIdLst>
  <p:handoutMasterIdLst>
    <p:handoutMasterId r:id="rId34"/>
  </p:handoutMasterIdLst>
  <p:sldIdLst>
    <p:sldId id="286" r:id="rId2"/>
    <p:sldId id="258" r:id="rId3"/>
    <p:sldId id="302" r:id="rId4"/>
    <p:sldId id="303" r:id="rId5"/>
    <p:sldId id="304" r:id="rId6"/>
    <p:sldId id="305" r:id="rId7"/>
    <p:sldId id="309" r:id="rId8"/>
    <p:sldId id="310" r:id="rId9"/>
    <p:sldId id="308" r:id="rId10"/>
    <p:sldId id="311" r:id="rId11"/>
    <p:sldId id="330" r:id="rId12"/>
    <p:sldId id="314" r:id="rId13"/>
    <p:sldId id="316" r:id="rId14"/>
    <p:sldId id="318" r:id="rId15"/>
    <p:sldId id="317" r:id="rId16"/>
    <p:sldId id="278" r:id="rId17"/>
    <p:sldId id="319" r:id="rId18"/>
    <p:sldId id="320" r:id="rId19"/>
    <p:sldId id="333" r:id="rId20"/>
    <p:sldId id="332" r:id="rId21"/>
    <p:sldId id="321" r:id="rId22"/>
    <p:sldId id="322" r:id="rId23"/>
    <p:sldId id="323" r:id="rId24"/>
    <p:sldId id="324" r:id="rId25"/>
    <p:sldId id="325" r:id="rId26"/>
    <p:sldId id="331" r:id="rId27"/>
    <p:sldId id="326" r:id="rId28"/>
    <p:sldId id="328" r:id="rId29"/>
    <p:sldId id="327" r:id="rId30"/>
    <p:sldId id="329" r:id="rId31"/>
    <p:sldId id="285" r:id="rId32"/>
  </p:sldIdLst>
  <p:sldSz cx="9144000" cy="6858000" type="screen4x3"/>
  <p:notesSz cx="6740525" cy="98679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140" autoAdjust="0"/>
  </p:normalViewPr>
  <p:slideViewPr>
    <p:cSldViewPr>
      <p:cViewPr varScale="1">
        <p:scale>
          <a:sx n="57" d="100"/>
          <a:sy n="57" d="100"/>
        </p:scale>
        <p:origin x="154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1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42" Type="http://schemas.openxmlformats.org/officeDocument/2006/relationships/customXml" Target="../customXml/item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43" Type="http://schemas.openxmlformats.org/officeDocument/2006/relationships/customXml" Target="../customXml/item5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yhtdata\tulosyksikot\Infektio\Inftor\KARTOITUKSET\Alueellinen\TK%20akuuttiyksik&#246;t\TK-raportit\Kopio%20Terveyskeskusten%20vuodeosastojen%20seurantalomake_TK-seuranta%20kev&#228;t%202021%20tulokse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yhtdata\tulosyksikot\Infektio\Inftor\KARTOITUKSET\Alueellinen\TK%20akuuttiyksik&#246;t\TK-raportit\Kopio%20Terveyskeskusten%20vuodeosastojen%20seurantalomake_TK-seuranta%20kev&#228;t%202021%20tulokset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yhtdata\tulosyksikot\Infektio\Inftor\KARTOITUKSET\Alueellinen\TK%20akuuttiyksik&#246;t\TK-raportit\Kopio%20Terveyskeskusten%20vuodeosastojen%20seurantalomake_TK-seuranta%20kev&#228;t%202021%20tulokset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yhtdata\tulosyksikot\Infektio\Inftor\KARTOITUKSET\Alueellinen\TK%20akuuttiyksik&#246;t\TK-raportit\Kopio%20Terveyskeskusten%20vuodeosastojen%20seurantalomake_TK-seuranta%20kev&#228;t%202021%20tulokse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yhtdata\tulosyksikot\Infektio\Inftor\KARTOITUKSET\Alueellinen\TK%20akuuttiyksik&#246;t\TK-raportit\Kopio%20Terveyskeskusten%20vuodeosastojen%20seurantalomake_TK-seuranta%20kev&#228;t%202021%20tulokse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yhtdata\tulosyksikot\Infektio\Inftor\KARTOITUKSET\Alueellinen\TK%20akuuttiyksik&#246;t\TK-raportit\Kopio%20Terveyskeskusten%20vuodeosastojen%20seurantalomake_TK-seuranta%20kev&#228;t%202021%20tulokse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yhtdata\tulosyksikot\Infektio\Inftor\KARTOITUKSET\Alueellinen\TK%20akuuttiyksik&#246;t\TK-raportit\Kopio%20Terveyskeskusten%20vuodeosastojen%20seurantalomake_TK-seuranta%20kev&#228;t%202021%20tulokse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yhtdata\tulosyksikot\Infektio\Inftor\KARTOITUKSET\Alueellinen\TK%20akuuttiyksik&#246;t\TK-raportit\Kopio%20Terveyskeskusten%20vuodeosastojen%20seurantalomake_TK-seuranta%20kev&#228;t%202021%20tulokse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yhtdata\tulosyksikot\Infektio\Inftor\KARTOITUKSET\Alueellinen\TK%20akuuttiyksik&#246;t\TK-raportit\Kopio%20Terveyskeskusten%20vuodeosastojen%20seurantalomake_TK-seuranta%20kev&#228;t%202021%20tulokset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yhtdata\tulosyksikot\Infektio\Inftor\KARTOITUKSET\Alueellinen\TK%20akuuttiyksik&#246;t\TK-raportit\Kopio%20Terveyskeskusten%20vuodeosastojen%20seurantalomake_TK-seuranta%20kev&#228;t%202021%20tulokset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yhtdata\tulosyksikot\Infektio\Inftor\KARTOITUKSET\Alueellinen\TK%20akuuttiyksik&#246;t\TK-raportit\Kopio%20Terveyskeskusten%20vuodeosastojen%20seurantalomake_TK-seuranta%20kev&#228;t%202021%20tulokset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2000" b="1" dirty="0">
                <a:solidFill>
                  <a:schemeClr val="tx2"/>
                </a:solidFill>
              </a:rPr>
              <a:t>Verisuonikatetrit ja niiden määrät </a:t>
            </a:r>
            <a:r>
              <a:rPr lang="fi-FI" sz="2000" b="0" dirty="0"/>
              <a:t>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Sheet1!$AY$43</c:f>
              <c:strCache>
                <c:ptCount val="1"/>
                <c:pt idx="0">
                  <c:v>Oys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Sheet1!$AZ$42:$BG$42</c:f>
              <c:strCache>
                <c:ptCount val="8"/>
                <c:pt idx="0">
                  <c:v>Arteria kanyyli</c:v>
                </c:pt>
                <c:pt idx="1">
                  <c:v>Perifeerinen kanyyli</c:v>
                </c:pt>
                <c:pt idx="2">
                  <c:v>PICC</c:v>
                </c:pt>
                <c:pt idx="3">
                  <c:v>Midline</c:v>
                </c:pt>
                <c:pt idx="4">
                  <c:v>CVK</c:v>
                </c:pt>
                <c:pt idx="5">
                  <c:v>Groshong</c:v>
                </c:pt>
                <c:pt idx="6">
                  <c:v>Vascuport</c:v>
                </c:pt>
                <c:pt idx="7">
                  <c:v>Dialyysikatetri</c:v>
                </c:pt>
              </c:strCache>
            </c:strRef>
          </c:cat>
          <c:val>
            <c:numRef>
              <c:f>Sheet1!$AZ$43:$BG$43</c:f>
              <c:numCache>
                <c:formatCode>General</c:formatCode>
                <c:ptCount val="8"/>
                <c:pt idx="0">
                  <c:v>3</c:v>
                </c:pt>
                <c:pt idx="1">
                  <c:v>191</c:v>
                </c:pt>
                <c:pt idx="2">
                  <c:v>9</c:v>
                </c:pt>
                <c:pt idx="3">
                  <c:v>0</c:v>
                </c:pt>
                <c:pt idx="4">
                  <c:v>16</c:v>
                </c:pt>
                <c:pt idx="5">
                  <c:v>1</c:v>
                </c:pt>
                <c:pt idx="6">
                  <c:v>5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CD-4754-84F4-FCE933666376}"/>
            </c:ext>
          </c:extLst>
        </c:ser>
        <c:ser>
          <c:idx val="1"/>
          <c:order val="1"/>
          <c:tx>
            <c:strRef>
              <c:f>Sheet1!$AY$44</c:f>
              <c:strCache>
                <c:ptCount val="1"/>
                <c:pt idx="0">
                  <c:v>Tk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Sheet1!$AZ$42:$BG$42</c:f>
              <c:strCache>
                <c:ptCount val="8"/>
                <c:pt idx="0">
                  <c:v>Arteria kanyyli</c:v>
                </c:pt>
                <c:pt idx="1">
                  <c:v>Perifeerinen kanyyli</c:v>
                </c:pt>
                <c:pt idx="2">
                  <c:v>PICC</c:v>
                </c:pt>
                <c:pt idx="3">
                  <c:v>Midline</c:v>
                </c:pt>
                <c:pt idx="4">
                  <c:v>CVK</c:v>
                </c:pt>
                <c:pt idx="5">
                  <c:v>Groshong</c:v>
                </c:pt>
                <c:pt idx="6">
                  <c:v>Vascuport</c:v>
                </c:pt>
                <c:pt idx="7">
                  <c:v>Dialyysikatetri</c:v>
                </c:pt>
              </c:strCache>
            </c:strRef>
          </c:cat>
          <c:val>
            <c:numRef>
              <c:f>Sheet1!$AZ$44:$BG$44</c:f>
              <c:numCache>
                <c:formatCode>General</c:formatCode>
                <c:ptCount val="8"/>
                <c:pt idx="0">
                  <c:v>0</c:v>
                </c:pt>
                <c:pt idx="1">
                  <c:v>165</c:v>
                </c:pt>
                <c:pt idx="2">
                  <c:v>13</c:v>
                </c:pt>
                <c:pt idx="3">
                  <c:v>4</c:v>
                </c:pt>
                <c:pt idx="4">
                  <c:v>10</c:v>
                </c:pt>
                <c:pt idx="5">
                  <c:v>1</c:v>
                </c:pt>
                <c:pt idx="6">
                  <c:v>4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CD-4754-84F4-FCE93366637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81813664"/>
        <c:axId val="481815632"/>
      </c:barChart>
      <c:catAx>
        <c:axId val="48181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81815632"/>
        <c:crosses val="autoZero"/>
        <c:auto val="1"/>
        <c:lblAlgn val="ctr"/>
        <c:lblOffset val="100"/>
        <c:noMultiLvlLbl val="0"/>
      </c:catAx>
      <c:valAx>
        <c:axId val="481815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 sz="1200" b="1" dirty="0"/>
                  <a:t>Kappalemäärä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81813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D4A-4B79-BB4C-35A1BDD4DD5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D4A-4B79-BB4C-35A1BDD4DD58}"/>
              </c:ext>
            </c:extLst>
          </c:dPt>
          <c:dLbls>
            <c:dLbl>
              <c:idx val="0"/>
              <c:layout>
                <c:manualLayout>
                  <c:x val="-0.12861512102653835"/>
                  <c:y val="-8.712576748859861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AF84D98-74C7-4811-8B63-C89741EB4016}" type="VALUE">
                      <a:rPr lang="en-US" smtClean="0"/>
                      <a:pPr>
                        <a:defRPr sz="2000" b="1"/>
                      </a:pPr>
                      <a:t>[ARVO]</a:t>
                    </a:fld>
                    <a:r>
                      <a:rPr lang="en-US" dirty="0" smtClean="0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D4A-4B79-BB4C-35A1BDD4DD58}"/>
                </c:ext>
              </c:extLst>
            </c:dLbl>
            <c:dLbl>
              <c:idx val="1"/>
              <c:layout>
                <c:manualLayout>
                  <c:x val="0.13067500243025176"/>
                  <c:y val="5.75870814675241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790FF59-9EEC-4C1C-8EE1-68DE98473680}" type="VALUE">
                      <a:rPr lang="en-US" smtClean="0"/>
                      <a:pPr>
                        <a:defRPr sz="2000" b="1"/>
                      </a:pPr>
                      <a:t>[ARVO]</a:t>
                    </a:fld>
                    <a:r>
                      <a:rPr lang="en-US" dirty="0" smtClean="0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D4A-4B79-BB4C-35A1BDD4DD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Sheet1!$DQ$55:$DQ$56</c:f>
              <c:strCache>
                <c:ptCount val="2"/>
                <c:pt idx="0">
                  <c:v>Oys</c:v>
                </c:pt>
                <c:pt idx="1">
                  <c:v>TK</c:v>
                </c:pt>
              </c:strCache>
            </c:strRef>
          </c:cat>
          <c:val>
            <c:numRef>
              <c:f>Sheet1!$DR$55:$DR$56</c:f>
              <c:numCache>
                <c:formatCode>General</c:formatCode>
                <c:ptCount val="2"/>
                <c:pt idx="0">
                  <c:v>95</c:v>
                </c:pt>
                <c:pt idx="1">
                  <c:v>63.2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D4A-4B79-BB4C-35A1BDD4DD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Sheet1!$DZ$58</c:f>
              <c:strCache>
                <c:ptCount val="1"/>
                <c:pt idx="0">
                  <c:v>Oys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Sheet1!$EA$57:$ED$57</c:f>
              <c:strCache>
                <c:ptCount val="4"/>
                <c:pt idx="0">
                  <c:v>Vuodepotilaan asentohoito huomioitu</c:v>
                </c:pt>
                <c:pt idx="1">
                  <c:v>Potilaiden lisähapen tarve (happiviikset tai maski)</c:v>
                </c:pt>
                <c:pt idx="2">
                  <c:v>Hapen kostuttimien päivämäärän merkitseminen</c:v>
                </c:pt>
                <c:pt idx="3">
                  <c:v>Vuodepotilaan  suunhoito tehdään 2x/vrk mekaanisesti harjaamalla</c:v>
                </c:pt>
              </c:strCache>
            </c:strRef>
          </c:cat>
          <c:val>
            <c:numRef>
              <c:f>Sheet1!$EA$58:$ED$58</c:f>
              <c:numCache>
                <c:formatCode>General</c:formatCode>
                <c:ptCount val="4"/>
                <c:pt idx="0">
                  <c:v>75.8</c:v>
                </c:pt>
                <c:pt idx="1">
                  <c:v>7.6</c:v>
                </c:pt>
                <c:pt idx="2">
                  <c:v>69</c:v>
                </c:pt>
                <c:pt idx="3">
                  <c:v>76.2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02-4681-8759-78D7E755A7DD}"/>
            </c:ext>
          </c:extLst>
        </c:ser>
        <c:ser>
          <c:idx val="1"/>
          <c:order val="1"/>
          <c:tx>
            <c:strRef>
              <c:f>Sheet1!$DZ$59</c:f>
              <c:strCache>
                <c:ptCount val="1"/>
                <c:pt idx="0">
                  <c:v>TK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Sheet1!$EA$57:$ED$57</c:f>
              <c:strCache>
                <c:ptCount val="4"/>
                <c:pt idx="0">
                  <c:v>Vuodepotilaan asentohoito huomioitu</c:v>
                </c:pt>
                <c:pt idx="1">
                  <c:v>Potilaiden lisähapen tarve (happiviikset tai maski)</c:v>
                </c:pt>
                <c:pt idx="2">
                  <c:v>Hapen kostuttimien päivämäärän merkitseminen</c:v>
                </c:pt>
                <c:pt idx="3">
                  <c:v>Vuodepotilaan  suunhoito tehdään 2x/vrk mekaanisesti harjaamalla</c:v>
                </c:pt>
              </c:strCache>
            </c:strRef>
          </c:cat>
          <c:val>
            <c:numRef>
              <c:f>Sheet1!$EA$59:$ED$59</c:f>
              <c:numCache>
                <c:formatCode>General</c:formatCode>
                <c:ptCount val="4"/>
                <c:pt idx="0">
                  <c:v>51.6</c:v>
                </c:pt>
                <c:pt idx="1">
                  <c:v>6.1</c:v>
                </c:pt>
                <c:pt idx="2">
                  <c:v>47.9</c:v>
                </c:pt>
                <c:pt idx="3">
                  <c:v>37.9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02-4681-8759-78D7E755A7D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67032024"/>
        <c:axId val="567023824"/>
      </c:barChart>
      <c:catAx>
        <c:axId val="5670320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67023824"/>
        <c:crosses val="autoZero"/>
        <c:auto val="1"/>
        <c:lblAlgn val="ctr"/>
        <c:lblOffset val="100"/>
        <c:noMultiLvlLbl val="0"/>
      </c:catAx>
      <c:valAx>
        <c:axId val="5670238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 b="1" dirty="0" smtClean="0"/>
                  <a:t>Prosentti</a:t>
                </a:r>
                <a:endParaRPr lang="fi-FI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67032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DAE-4314-976C-4270A26EC6A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DAE-4314-976C-4270A26EC6AF}"/>
              </c:ext>
            </c:extLst>
          </c:dPt>
          <c:dLbls>
            <c:dLbl>
              <c:idx val="0"/>
              <c:layout>
                <c:manualLayout>
                  <c:x val="-0.167378001360941"/>
                  <c:y val="1.510838687810748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DAE-4314-976C-4270A26EC6AF}"/>
                </c:ext>
              </c:extLst>
            </c:dLbl>
            <c:dLbl>
              <c:idx val="1"/>
              <c:layout>
                <c:manualLayout>
                  <c:x val="0.16930592009332165"/>
                  <c:y val="-1.928628227848973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i-FI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DAE-4314-976C-4270A26EC6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Sheet1!$BE$74:$BE$75</c:f>
              <c:strCache>
                <c:ptCount val="2"/>
                <c:pt idx="0">
                  <c:v>Oys</c:v>
                </c:pt>
                <c:pt idx="1">
                  <c:v>TK</c:v>
                </c:pt>
              </c:strCache>
            </c:strRef>
          </c:cat>
          <c:val>
            <c:numRef>
              <c:f>Sheet1!$BF$74:$BF$75</c:f>
              <c:numCache>
                <c:formatCode>0.00%</c:formatCode>
                <c:ptCount val="2"/>
                <c:pt idx="0">
                  <c:v>0.84499999999999997</c:v>
                </c:pt>
                <c:pt idx="1">
                  <c:v>0.874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DAE-4314-976C-4270A26EC6AF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278057256731798"/>
          <c:y val="0.86763722991107084"/>
          <c:w val="0.17443885486536406"/>
          <c:h val="8.4660214853722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fi-FI" sz="1600" b="1" dirty="0" smtClean="0">
                <a:solidFill>
                  <a:schemeClr val="tx2"/>
                </a:solidFill>
              </a:rPr>
              <a:t>Kanyylin</a:t>
            </a:r>
            <a:r>
              <a:rPr lang="fi-FI" sz="1600" b="1" baseline="0" dirty="0" smtClean="0">
                <a:solidFill>
                  <a:schemeClr val="tx2"/>
                </a:solidFill>
              </a:rPr>
              <a:t> laittopäivän kirjaaminen</a:t>
            </a:r>
            <a:endParaRPr lang="fi-FI" sz="1600" b="1" dirty="0">
              <a:solidFill>
                <a:schemeClr val="tx2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A92-4FEA-8470-5471307F7A5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A92-4FEA-8470-5471307F7A5A}"/>
              </c:ext>
            </c:extLst>
          </c:dPt>
          <c:dLbls>
            <c:dLbl>
              <c:idx val="0"/>
              <c:layout>
                <c:manualLayout>
                  <c:x val="-0.24052165754914007"/>
                  <c:y val="-8.42657200609550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A92-4FEA-8470-5471307F7A5A}"/>
                </c:ext>
              </c:extLst>
            </c:dLbl>
            <c:dLbl>
              <c:idx val="1"/>
              <c:layout>
                <c:manualLayout>
                  <c:x val="0.19853692837120787"/>
                  <c:y val="6.154850953542470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534187380935551"/>
                      <c:h val="0.136436125670945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6A92-4FEA-8470-5471307F7A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Sheet1!$BK$42:$BK$43</c:f>
              <c:strCache>
                <c:ptCount val="2"/>
                <c:pt idx="0">
                  <c:v>Oys</c:v>
                </c:pt>
                <c:pt idx="1">
                  <c:v>TK</c:v>
                </c:pt>
              </c:strCache>
            </c:strRef>
          </c:cat>
          <c:val>
            <c:numRef>
              <c:f>Sheet1!$BL$42:$BL$43</c:f>
              <c:numCache>
                <c:formatCode>0.00%</c:formatCode>
                <c:ptCount val="2"/>
                <c:pt idx="0" formatCode="0%">
                  <c:v>0.81</c:v>
                </c:pt>
                <c:pt idx="1">
                  <c:v>0.61099999999999999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A92-4FEA-8470-5471307F7A5A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fi-FI" sz="1600" b="1" dirty="0">
                <a:solidFill>
                  <a:schemeClr val="tx2"/>
                </a:solidFill>
              </a:rPr>
              <a:t>Kanyylin </a:t>
            </a:r>
            <a:r>
              <a:rPr lang="fi-FI" sz="1600" b="1" dirty="0" smtClean="0">
                <a:solidFill>
                  <a:schemeClr val="tx2"/>
                </a:solidFill>
              </a:rPr>
              <a:t>pistokohdan ulkonäön </a:t>
            </a:r>
            <a:r>
              <a:rPr lang="fi-FI" sz="1600" b="1" dirty="0">
                <a:solidFill>
                  <a:schemeClr val="tx2"/>
                </a:solidFill>
              </a:rPr>
              <a:t>kirjaaminen</a:t>
            </a:r>
          </a:p>
        </c:rich>
      </c:tx>
      <c:layout>
        <c:manualLayout>
          <c:xMode val="edge"/>
          <c:yMode val="edge"/>
          <c:x val="0.14119982969283745"/>
          <c:y val="5.402310487373481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160-46F9-AD33-DA4006FDF34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160-46F9-AD33-DA4006FDF34F}"/>
              </c:ext>
            </c:extLst>
          </c:dPt>
          <c:dLbls>
            <c:dLbl>
              <c:idx val="0"/>
              <c:layout>
                <c:manualLayout>
                  <c:x val="-0.2042024177323975"/>
                  <c:y val="-0.1138953806416924"/>
                </c:manualLayout>
              </c:layout>
              <c:tx>
                <c:rich>
                  <a:bodyPr/>
                  <a:lstStyle/>
                  <a:p>
                    <a:fld id="{90EB49D1-F172-4BF1-9F39-BE143DA5F608}" type="VALUE">
                      <a:rPr lang="en-US" smtClean="0"/>
                      <a:pPr/>
                      <a:t>[ARVO]</a:t>
                    </a:fld>
                    <a:r>
                      <a:rPr lang="en-US" dirty="0" smtClean="0"/>
                      <a:t> 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160-46F9-AD33-DA4006FDF34F}"/>
                </c:ext>
              </c:extLst>
            </c:dLbl>
            <c:dLbl>
              <c:idx val="1"/>
              <c:layout>
                <c:manualLayout>
                  <c:x val="0.2644933165254979"/>
                  <c:y val="6.6041544193026686E-2"/>
                </c:manualLayout>
              </c:layout>
              <c:tx>
                <c:rich>
                  <a:bodyPr/>
                  <a:lstStyle/>
                  <a:p>
                    <a:fld id="{C65C367F-294D-4BA5-AB06-90CBBD87FB96}" type="VALUE">
                      <a:rPr lang="en-US" smtClean="0"/>
                      <a:pPr/>
                      <a:t>[ARVO]</a:t>
                    </a:fld>
                    <a:r>
                      <a:rPr lang="en-US" dirty="0" smtClean="0"/>
                      <a:t> 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160-46F9-AD33-DA4006FDF3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Sheet1!$BA$51:$BA$52</c:f>
              <c:strCache>
                <c:ptCount val="2"/>
                <c:pt idx="0">
                  <c:v>Oys</c:v>
                </c:pt>
                <c:pt idx="1">
                  <c:v>TK</c:v>
                </c:pt>
              </c:strCache>
            </c:strRef>
          </c:cat>
          <c:val>
            <c:numRef>
              <c:f>Sheet1!$BB$51:$BB$52</c:f>
              <c:numCache>
                <c:formatCode>General</c:formatCode>
                <c:ptCount val="2"/>
                <c:pt idx="0">
                  <c:v>58</c:v>
                </c:pt>
                <c:pt idx="1">
                  <c:v>35.9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160-46F9-AD33-DA4006FDF34F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Sheet1!$BE$91</c:f>
              <c:strCache>
                <c:ptCount val="1"/>
                <c:pt idx="0">
                  <c:v>Oys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Sheet1!$BF$90:$BH$90</c:f>
              <c:strCache>
                <c:ptCount val="3"/>
                <c:pt idx="0">
                  <c:v>Kanyylin kiinnitys läpinäkyvällä puoliläpäisevällä kalvolla</c:v>
                </c:pt>
                <c:pt idx="1">
                  <c:v>siisti/puhdas</c:v>
                </c:pt>
                <c:pt idx="2">
                  <c:v>likainen, märkä sisältä päin</c:v>
                </c:pt>
              </c:strCache>
            </c:strRef>
          </c:cat>
          <c:val>
            <c:numRef>
              <c:f>Sheet1!$BF$91:$BH$91</c:f>
              <c:numCache>
                <c:formatCode>General</c:formatCode>
                <c:ptCount val="3"/>
                <c:pt idx="0">
                  <c:v>95.1</c:v>
                </c:pt>
                <c:pt idx="1">
                  <c:v>82</c:v>
                </c:pt>
                <c:pt idx="2">
                  <c:v>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FC-4861-8C4A-E2820E788E4B}"/>
            </c:ext>
          </c:extLst>
        </c:ser>
        <c:ser>
          <c:idx val="1"/>
          <c:order val="1"/>
          <c:tx>
            <c:strRef>
              <c:f>Sheet1!$BE$92</c:f>
              <c:strCache>
                <c:ptCount val="1"/>
                <c:pt idx="0">
                  <c:v>TK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Sheet1!$BF$90:$BH$90</c:f>
              <c:strCache>
                <c:ptCount val="3"/>
                <c:pt idx="0">
                  <c:v>Kanyylin kiinnitys läpinäkyvällä puoliläpäisevällä kalvolla</c:v>
                </c:pt>
                <c:pt idx="1">
                  <c:v>siisti/puhdas</c:v>
                </c:pt>
                <c:pt idx="2">
                  <c:v>likainen, märkä sisältä päin</c:v>
                </c:pt>
              </c:strCache>
            </c:strRef>
          </c:cat>
          <c:val>
            <c:numRef>
              <c:f>Sheet1!$BF$92:$BH$92</c:f>
              <c:numCache>
                <c:formatCode>General</c:formatCode>
                <c:ptCount val="3"/>
                <c:pt idx="0">
                  <c:v>92.4</c:v>
                </c:pt>
                <c:pt idx="1">
                  <c:v>75</c:v>
                </c:pt>
                <c:pt idx="2">
                  <c:v>12.6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FC-4861-8C4A-E2820E788E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4072704"/>
        <c:axId val="604069752"/>
      </c:barChart>
      <c:catAx>
        <c:axId val="604072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04069752"/>
        <c:crosses val="autoZero"/>
        <c:auto val="1"/>
        <c:lblAlgn val="ctr"/>
        <c:lblOffset val="100"/>
        <c:noMultiLvlLbl val="0"/>
      </c:catAx>
      <c:valAx>
        <c:axId val="604069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 sz="1200" b="1" dirty="0" smtClean="0"/>
                  <a:t>Prosentti</a:t>
                </a:r>
                <a:endParaRPr lang="fi-FI" sz="1200" b="1" dirty="0"/>
              </a:p>
            </c:rich>
          </c:tx>
          <c:layout>
            <c:manualLayout>
              <c:xMode val="edge"/>
              <c:yMode val="edge"/>
              <c:x val="1.8896709889377371E-2"/>
              <c:y val="0.3434859894794297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04072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Sheet1!$BE$103</c:f>
              <c:strCache>
                <c:ptCount val="1"/>
                <c:pt idx="0">
                  <c:v>Oys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Sheet1!$BF$102:$BH$102</c:f>
              <c:strCache>
                <c:ptCount val="3"/>
                <c:pt idx="0">
                  <c:v>veristä  eritystä</c:v>
                </c:pt>
                <c:pt idx="1">
                  <c:v>infektion merkkejä</c:v>
                </c:pt>
                <c:pt idx="2">
                  <c:v>pistokohta peitossa</c:v>
                </c:pt>
              </c:strCache>
            </c:strRef>
          </c:cat>
          <c:val>
            <c:numRef>
              <c:f>Sheet1!$BF$103:$BH$103</c:f>
              <c:numCache>
                <c:formatCode>General</c:formatCode>
                <c:ptCount val="3"/>
                <c:pt idx="0">
                  <c:v>15</c:v>
                </c:pt>
                <c:pt idx="1">
                  <c:v>4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BA-4EF5-A36F-CCDA5C969B1F}"/>
            </c:ext>
          </c:extLst>
        </c:ser>
        <c:ser>
          <c:idx val="1"/>
          <c:order val="1"/>
          <c:tx>
            <c:strRef>
              <c:f>Sheet1!$BE$104</c:f>
              <c:strCache>
                <c:ptCount val="1"/>
                <c:pt idx="0">
                  <c:v>Tk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Sheet1!$BF$102:$BH$102</c:f>
              <c:strCache>
                <c:ptCount val="3"/>
                <c:pt idx="0">
                  <c:v>veristä  eritystä</c:v>
                </c:pt>
                <c:pt idx="1">
                  <c:v>infektion merkkejä</c:v>
                </c:pt>
                <c:pt idx="2">
                  <c:v>pistokohta peitossa</c:v>
                </c:pt>
              </c:strCache>
            </c:strRef>
          </c:cat>
          <c:val>
            <c:numRef>
              <c:f>Sheet1!$BF$104:$BH$104</c:f>
              <c:numCache>
                <c:formatCode>General</c:formatCode>
                <c:ptCount val="3"/>
                <c:pt idx="0">
                  <c:v>24.7</c:v>
                </c:pt>
                <c:pt idx="1">
                  <c:v>5.0999999999999996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BA-4EF5-A36F-CCDA5C969B1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56060768"/>
        <c:axId val="456064376"/>
      </c:barChart>
      <c:catAx>
        <c:axId val="456060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56064376"/>
        <c:crosses val="autoZero"/>
        <c:auto val="1"/>
        <c:lblAlgn val="ctr"/>
        <c:lblOffset val="100"/>
        <c:noMultiLvlLbl val="0"/>
      </c:catAx>
      <c:valAx>
        <c:axId val="456064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 sz="1200" b="1" dirty="0" smtClean="0"/>
                  <a:t>Prosentti</a:t>
                </a:r>
                <a:endParaRPr lang="fi-FI" sz="1200" b="1" dirty="0"/>
              </a:p>
            </c:rich>
          </c:tx>
          <c:layout>
            <c:manualLayout>
              <c:xMode val="edge"/>
              <c:yMode val="edge"/>
              <c:x val="2.0061728395061727E-2"/>
              <c:y val="0.3406511137940014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56060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Sheet1!$BS$101</c:f>
              <c:strCache>
                <c:ptCount val="1"/>
                <c:pt idx="0">
                  <c:v>Oys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Sheet1!$BT$100:$BV$100</c:f>
              <c:strCache>
                <c:ptCount val="3"/>
                <c:pt idx="0">
                  <c:v>Venttiilitulppa</c:v>
                </c:pt>
                <c:pt idx="1">
                  <c:v>Venttillitulppa+desinfioiva suojakorkki</c:v>
                </c:pt>
                <c:pt idx="2">
                  <c:v>Infuusio menossa</c:v>
                </c:pt>
              </c:strCache>
            </c:strRef>
          </c:cat>
          <c:val>
            <c:numRef>
              <c:f>Sheet1!$BT$101:$BV$101</c:f>
              <c:numCache>
                <c:formatCode>General</c:formatCode>
                <c:ptCount val="3"/>
                <c:pt idx="0">
                  <c:v>2.7</c:v>
                </c:pt>
                <c:pt idx="1">
                  <c:v>54.9</c:v>
                </c:pt>
                <c:pt idx="2">
                  <c:v>44.2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E2-482C-8846-75D1EC3F5A58}"/>
            </c:ext>
          </c:extLst>
        </c:ser>
        <c:ser>
          <c:idx val="1"/>
          <c:order val="1"/>
          <c:tx>
            <c:strRef>
              <c:f>Sheet1!$BS$102</c:f>
              <c:strCache>
                <c:ptCount val="1"/>
                <c:pt idx="0">
                  <c:v>TK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Sheet1!$BT$100:$BV$100</c:f>
              <c:strCache>
                <c:ptCount val="3"/>
                <c:pt idx="0">
                  <c:v>Venttiilitulppa</c:v>
                </c:pt>
                <c:pt idx="1">
                  <c:v>Venttillitulppa+desinfioiva suojakorkki</c:v>
                </c:pt>
                <c:pt idx="2">
                  <c:v>Infuusio menossa</c:v>
                </c:pt>
              </c:strCache>
            </c:strRef>
          </c:cat>
          <c:val>
            <c:numRef>
              <c:f>Sheet1!$BT$102:$BV$102</c:f>
              <c:numCache>
                <c:formatCode>General</c:formatCode>
                <c:ptCount val="3"/>
                <c:pt idx="0">
                  <c:v>5</c:v>
                </c:pt>
                <c:pt idx="1">
                  <c:v>71.7</c:v>
                </c:pt>
                <c:pt idx="2">
                  <c:v>22.7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E2-482C-8846-75D1EC3F5A5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2552632"/>
        <c:axId val="462546072"/>
      </c:barChart>
      <c:catAx>
        <c:axId val="462552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62546072"/>
        <c:crosses val="autoZero"/>
        <c:auto val="1"/>
        <c:lblAlgn val="ctr"/>
        <c:lblOffset val="100"/>
        <c:noMultiLvlLbl val="0"/>
      </c:catAx>
      <c:valAx>
        <c:axId val="462546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 sz="1200" b="1"/>
                  <a:t>Prosentti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62552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/>
      </a:pPr>
      <a:endParaRPr lang="fi-FI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fi-FI" sz="2000" b="1">
                <a:solidFill>
                  <a:schemeClr val="tx2"/>
                </a:solidFill>
              </a:rPr>
              <a:t>Virtsakatetrit ja niiden määrät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Sheet1!$BE$121</c:f>
              <c:strCache>
                <c:ptCount val="1"/>
                <c:pt idx="0">
                  <c:v>Oys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Sheet1!$BF$120:$BI$120</c:f>
              <c:strCache>
                <c:ptCount val="4"/>
                <c:pt idx="0">
                  <c:v>kestokatetri</c:v>
                </c:pt>
                <c:pt idx="1">
                  <c:v>cystofix</c:v>
                </c:pt>
                <c:pt idx="2">
                  <c:v>nefrostooma</c:v>
                </c:pt>
                <c:pt idx="3">
                  <c:v>huuhtelukatetri</c:v>
                </c:pt>
              </c:strCache>
            </c:strRef>
          </c:cat>
          <c:val>
            <c:numRef>
              <c:f>Sheet1!$BF$121:$BI$121</c:f>
              <c:numCache>
                <c:formatCode>General</c:formatCode>
                <c:ptCount val="4"/>
                <c:pt idx="0">
                  <c:v>74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25-4290-8E54-5FA26348D7E0}"/>
            </c:ext>
          </c:extLst>
        </c:ser>
        <c:ser>
          <c:idx val="1"/>
          <c:order val="1"/>
          <c:tx>
            <c:strRef>
              <c:f>Sheet1!$BE$122</c:f>
              <c:strCache>
                <c:ptCount val="1"/>
                <c:pt idx="0">
                  <c:v>TK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Sheet1!$BF$120:$BI$120</c:f>
              <c:strCache>
                <c:ptCount val="4"/>
                <c:pt idx="0">
                  <c:v>kestokatetri</c:v>
                </c:pt>
                <c:pt idx="1">
                  <c:v>cystofix</c:v>
                </c:pt>
                <c:pt idx="2">
                  <c:v>nefrostooma</c:v>
                </c:pt>
                <c:pt idx="3">
                  <c:v>huuhtelukatetri</c:v>
                </c:pt>
              </c:strCache>
            </c:strRef>
          </c:cat>
          <c:val>
            <c:numRef>
              <c:f>Sheet1!$BF$122:$BI$122</c:f>
              <c:numCache>
                <c:formatCode>General</c:formatCode>
                <c:ptCount val="4"/>
                <c:pt idx="0">
                  <c:v>83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25-4290-8E54-5FA26348D7E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60807320"/>
        <c:axId val="460798136"/>
      </c:barChart>
      <c:catAx>
        <c:axId val="46080732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 sz="1200" b="1"/>
                  <a:t>Kappalemäärä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60798136"/>
        <c:crosses val="autoZero"/>
        <c:auto val="1"/>
        <c:lblAlgn val="ctr"/>
        <c:lblOffset val="100"/>
        <c:noMultiLvlLbl val="0"/>
      </c:catAx>
      <c:valAx>
        <c:axId val="4607981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60807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FF6-4AB2-A6F6-3603C80F336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FF6-4AB2-A6F6-3603C80F336F}"/>
              </c:ext>
            </c:extLst>
          </c:dPt>
          <c:dLbls>
            <c:dLbl>
              <c:idx val="0"/>
              <c:layout>
                <c:manualLayout>
                  <c:x val="-0.11760772090988626"/>
                  <c:y val="-6.8213400408282304E-2"/>
                </c:manualLayout>
              </c:layout>
              <c:tx>
                <c:rich>
                  <a:bodyPr/>
                  <a:lstStyle/>
                  <a:p>
                    <a:fld id="{6FE19C3F-2784-4DCC-A6AF-BC7D0865B744}" type="VALUE">
                      <a:rPr lang="en-US" smtClean="0"/>
                      <a:pPr/>
                      <a:t>[ARVO]</a:t>
                    </a:fld>
                    <a:r>
                      <a:rPr lang="en-US" dirty="0" smtClean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FF6-4AB2-A6F6-3603C80F336F}"/>
                </c:ext>
              </c:extLst>
            </c:dLbl>
            <c:dLbl>
              <c:idx val="1"/>
              <c:layout>
                <c:manualLayout>
                  <c:x val="0.14321828521434821"/>
                  <c:y val="1.1594488188976378E-2"/>
                </c:manualLayout>
              </c:layout>
              <c:tx>
                <c:rich>
                  <a:bodyPr/>
                  <a:lstStyle/>
                  <a:p>
                    <a:fld id="{E3D46FBD-C18E-4328-9A13-C78AC107FD0D}" type="VALUE">
                      <a:rPr lang="en-US" smtClean="0"/>
                      <a:pPr/>
                      <a:t>[ARVO]</a:t>
                    </a:fld>
                    <a:r>
                      <a:rPr lang="en-US" dirty="0" smtClean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FF6-4AB2-A6F6-3603C80F33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Sheet1!$DR$40:$DR$41</c:f>
              <c:strCache>
                <c:ptCount val="2"/>
                <c:pt idx="0">
                  <c:v>Oys</c:v>
                </c:pt>
                <c:pt idx="1">
                  <c:v>TK</c:v>
                </c:pt>
              </c:strCache>
            </c:strRef>
          </c:cat>
          <c:val>
            <c:numRef>
              <c:f>Sheet1!$DS$40:$DS$41</c:f>
              <c:numCache>
                <c:formatCode>General</c:formatCode>
                <c:ptCount val="2"/>
                <c:pt idx="0">
                  <c:v>92</c:v>
                </c:pt>
                <c:pt idx="1">
                  <c:v>73.7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FF6-4AB2-A6F6-3603C80F336F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0894" cy="49339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8072" y="0"/>
            <a:ext cx="2920894" cy="49339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C9BEAB69-5C42-4384-8B38-C54CDD57CD8F}" type="datetimeFigureOut">
              <a:rPr lang="fi-FI" smtClean="0"/>
              <a:t>10.11.2021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2792"/>
            <a:ext cx="2920894" cy="493395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8072" y="9372792"/>
            <a:ext cx="2920894" cy="493395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D1EC3142-8EF8-4077-9980-43F783528A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8454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0894" cy="49339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8072" y="0"/>
            <a:ext cx="2920894" cy="49339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3574EDA4-C037-41F0-8023-509B02035A68}" type="datetimeFigureOut">
              <a:rPr lang="fi-FI" smtClean="0"/>
              <a:t>10.11.2021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4053" y="4687254"/>
            <a:ext cx="5392420" cy="4440555"/>
          </a:xfrm>
          <a:prstGeom prst="rect">
            <a:avLst/>
          </a:prstGeom>
        </p:spPr>
        <p:txBody>
          <a:bodyPr vert="horz" lIns="91427" tIns="45713" rIns="91427" bIns="45713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2792"/>
            <a:ext cx="2920894" cy="493395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8072" y="9372792"/>
            <a:ext cx="2920894" cy="493395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99D7228E-E4DF-4727-952E-8CC48E811D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292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fi-FI" i="0" dirty="0" smtClean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7228E-E4DF-4727-952E-8CC48E811D70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40707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7228E-E4DF-4727-952E-8CC48E811D70}" type="slidenum">
              <a:rPr lang="fi-FI" smtClean="0"/>
              <a:t>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4720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7228E-E4DF-4727-952E-8CC48E811D70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8314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baseline="0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7228E-E4DF-4727-952E-8CC48E811D70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5490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baseline="0" dirty="0" smtClean="0"/>
          </a:p>
          <a:p>
            <a:endParaRPr lang="fi-FI" baseline="0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7228E-E4DF-4727-952E-8CC48E811D70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6234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7228E-E4DF-4727-952E-8CC48E811D70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14600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7228E-E4DF-4727-952E-8CC48E811D70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6081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Käsihuuhdekulutusten käsittelyyn osastoilla syytä</a:t>
            </a:r>
            <a:r>
              <a:rPr lang="fi-FI" baseline="0" dirty="0" smtClean="0"/>
              <a:t> kiinnittää huomiota jatkossa yksiköissä.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7228E-E4DF-4727-952E-8CC48E811D70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2195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7228E-E4DF-4727-952E-8CC48E811D70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21226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7228E-E4DF-4727-952E-8CC48E811D70}" type="slidenum">
              <a:rPr lang="fi-FI" smtClean="0"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1758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779912" y="1844825"/>
            <a:ext cx="4896544" cy="1755626"/>
          </a:xfrm>
        </p:spPr>
        <p:txBody>
          <a:bodyPr>
            <a:normAutofit/>
          </a:bodyPr>
          <a:lstStyle>
            <a:lvl1pPr algn="l">
              <a:defRPr sz="3800">
                <a:latin typeface="Trebuchet MS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779912" y="3886200"/>
            <a:ext cx="4752528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187624" y="6356350"/>
            <a:ext cx="1403176" cy="365125"/>
          </a:xfrm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fld id="{1EB61ED8-1017-43D1-8B0C-BB14F2472DF0}" type="datetimeFigureOut">
              <a:rPr lang="fi-FI" smtClean="0"/>
              <a:t>10.11.2021</a:t>
            </a:fld>
            <a:endParaRPr lang="fi-FI"/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2"/>
          </p:nvPr>
        </p:nvSpPr>
        <p:spPr>
          <a:xfrm>
            <a:off x="250825" y="140400"/>
            <a:ext cx="3241675" cy="55451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838" y="548680"/>
            <a:ext cx="2910846" cy="57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660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61ED8-1017-43D1-8B0C-BB14F2472DF0}" type="datetimeFigureOut">
              <a:rPr lang="fi-FI" smtClean="0"/>
              <a:t>10.11.2021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EBD0A1-2997-4B04-8C0C-0D49E6C718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6863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548964"/>
            <a:ext cx="1547663" cy="1309036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  <a:lvl2pPr>
              <a:defRPr>
                <a:latin typeface="Trebuchet MS" pitchFamily="34" charset="0"/>
              </a:defRPr>
            </a:lvl2pPr>
            <a:lvl3pPr>
              <a:defRPr>
                <a:latin typeface="Trebuchet MS" pitchFamily="34" charset="0"/>
              </a:defRPr>
            </a:lvl3pPr>
            <a:lvl4pPr>
              <a:defRPr>
                <a:latin typeface="Trebuchet MS" pitchFamily="34" charset="0"/>
              </a:defRPr>
            </a:lvl4pPr>
            <a:lvl5pPr>
              <a:defRPr>
                <a:latin typeface="Trebuchet MS" pitchFamily="34" charset="0"/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187624" y="6237312"/>
            <a:ext cx="936104" cy="365125"/>
          </a:xfrm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fld id="{1EB61ED8-1017-43D1-8B0C-BB14F2472DF0}" type="datetimeFigureOut">
              <a:rPr lang="fi-FI" smtClean="0"/>
              <a:t>10.11.2021</a:t>
            </a:fld>
            <a:endParaRPr lang="fi-FI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360" y="6273879"/>
            <a:ext cx="1402083" cy="539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425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548964"/>
            <a:ext cx="1547663" cy="1309036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Trebuchet MS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Trebuchet MS" pitchFamily="34" charset="0"/>
              </a:defRPr>
            </a:lvl1pPr>
            <a:lvl2pPr>
              <a:defRPr sz="2400">
                <a:latin typeface="Trebuchet MS" pitchFamily="34" charset="0"/>
              </a:defRPr>
            </a:lvl2pPr>
            <a:lvl3pPr>
              <a:defRPr sz="2000">
                <a:latin typeface="Trebuchet MS" pitchFamily="34" charset="0"/>
              </a:defRPr>
            </a:lvl3pPr>
            <a:lvl4pPr>
              <a:defRPr sz="1800">
                <a:latin typeface="Trebuchet MS" pitchFamily="34" charset="0"/>
              </a:defRPr>
            </a:lvl4pPr>
            <a:lvl5pPr>
              <a:defRPr sz="1800">
                <a:latin typeface="Trebuchet M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Trebuchet MS" pitchFamily="34" charset="0"/>
              </a:defRPr>
            </a:lvl1pPr>
            <a:lvl2pPr>
              <a:defRPr sz="2400">
                <a:latin typeface="Trebuchet MS" pitchFamily="34" charset="0"/>
              </a:defRPr>
            </a:lvl2pPr>
            <a:lvl3pPr>
              <a:defRPr sz="2000">
                <a:latin typeface="Trebuchet MS" pitchFamily="34" charset="0"/>
              </a:defRPr>
            </a:lvl3pPr>
            <a:lvl4pPr>
              <a:defRPr sz="1800">
                <a:latin typeface="Trebuchet MS" pitchFamily="34" charset="0"/>
              </a:defRPr>
            </a:lvl4pPr>
            <a:lvl5pPr>
              <a:defRPr sz="1800">
                <a:latin typeface="Trebuchet M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1187624" y="6237312"/>
            <a:ext cx="1403176" cy="365125"/>
          </a:xfrm>
        </p:spPr>
        <p:txBody>
          <a:bodyPr/>
          <a:lstStyle/>
          <a:p>
            <a:fld id="{1EB61ED8-1017-43D1-8B0C-BB14F2472DF0}" type="datetimeFigureOut">
              <a:rPr lang="fi-FI" smtClean="0"/>
              <a:t>10.11.2021</a:t>
            </a:fld>
            <a:endParaRPr lang="fi-FI"/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360" y="6273879"/>
            <a:ext cx="1402083" cy="539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70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548964"/>
            <a:ext cx="1547663" cy="1309036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>
            <a:lvl1pPr>
              <a:defRPr sz="4000">
                <a:latin typeface="Trebuchet MS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700">
                <a:latin typeface="Trebuchet MS" pitchFamily="34" charset="0"/>
              </a:defRPr>
            </a:lvl1pPr>
            <a:lvl2pPr>
              <a:defRPr sz="2400">
                <a:latin typeface="Trebuchet MS" pitchFamily="34" charset="0"/>
              </a:defRPr>
            </a:lvl2pPr>
            <a:lvl3pPr>
              <a:defRPr sz="2000">
                <a:latin typeface="Trebuchet MS" pitchFamily="34" charset="0"/>
              </a:defRPr>
            </a:lvl3pPr>
            <a:lvl4pPr>
              <a:defRPr sz="1600">
                <a:latin typeface="Trebuchet MS" pitchFamily="34" charset="0"/>
              </a:defRPr>
            </a:lvl4pPr>
            <a:lvl5pPr>
              <a:defRPr sz="1600">
                <a:latin typeface="Trebuchet MS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340768"/>
            <a:ext cx="4041775" cy="834107"/>
          </a:xfrm>
        </p:spPr>
        <p:txBody>
          <a:bodyPr anchor="b">
            <a:normAutofit/>
          </a:bodyPr>
          <a:lstStyle>
            <a:lvl1pPr marL="0" indent="0">
              <a:buNone/>
              <a:defRPr sz="2700" b="1">
                <a:latin typeface="Trebuchet MS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700">
                <a:latin typeface="Trebuchet MS" pitchFamily="34" charset="0"/>
              </a:defRPr>
            </a:lvl1pPr>
            <a:lvl2pPr>
              <a:defRPr sz="2400">
                <a:latin typeface="Trebuchet MS" pitchFamily="34" charset="0"/>
              </a:defRPr>
            </a:lvl2pPr>
            <a:lvl3pPr>
              <a:defRPr sz="2000">
                <a:latin typeface="Trebuchet MS" pitchFamily="34" charset="0"/>
              </a:defRPr>
            </a:lvl3pPr>
            <a:lvl4pPr>
              <a:defRPr sz="1800">
                <a:latin typeface="Trebuchet MS" pitchFamily="34" charset="0"/>
              </a:defRPr>
            </a:lvl4pPr>
            <a:lvl5pPr>
              <a:defRPr sz="1800">
                <a:latin typeface="Trebuchet MS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1187624" y="6237312"/>
            <a:ext cx="1403176" cy="365125"/>
          </a:xfrm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fld id="{1EB61ED8-1017-43D1-8B0C-BB14F2472DF0}" type="datetimeFigureOut">
              <a:rPr lang="fi-FI" smtClean="0"/>
              <a:t>10.11.2021</a:t>
            </a:fld>
            <a:endParaRPr lang="fi-FI"/>
          </a:p>
        </p:txBody>
      </p:sp>
      <p:sp>
        <p:nvSpPr>
          <p:cNvPr id="12" name="Tekstin paikkamerkki 4"/>
          <p:cNvSpPr>
            <a:spLocks noGrp="1"/>
          </p:cNvSpPr>
          <p:nvPr>
            <p:ph type="body" sz="quarter" idx="12"/>
          </p:nvPr>
        </p:nvSpPr>
        <p:spPr>
          <a:xfrm>
            <a:off x="457653" y="1318997"/>
            <a:ext cx="4041775" cy="834107"/>
          </a:xfrm>
        </p:spPr>
        <p:txBody>
          <a:bodyPr anchor="b">
            <a:normAutofit/>
          </a:bodyPr>
          <a:lstStyle>
            <a:lvl1pPr marL="0" indent="0">
              <a:buNone/>
              <a:defRPr sz="2700" b="1">
                <a:latin typeface="Trebuchet MS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pic>
        <p:nvPicPr>
          <p:cNvPr id="10" name="Kuva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360" y="6273879"/>
            <a:ext cx="1402083" cy="539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905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548964"/>
            <a:ext cx="1547663" cy="1309036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Trebuchet MS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187624" y="6237312"/>
            <a:ext cx="1403176" cy="365125"/>
          </a:xfrm>
        </p:spPr>
        <p:txBody>
          <a:bodyPr/>
          <a:lstStyle/>
          <a:p>
            <a:fld id="{1EB61ED8-1017-43D1-8B0C-BB14F2472DF0}" type="datetimeFigureOut">
              <a:rPr lang="fi-FI" smtClean="0"/>
              <a:t>10.11.2021</a:t>
            </a:fld>
            <a:endParaRPr lang="fi-FI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360" y="6273879"/>
            <a:ext cx="1402083" cy="539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183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548964"/>
            <a:ext cx="1547663" cy="1309036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Trebuchet MS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800">
                <a:latin typeface="Trebuchet MS" pitchFamily="34" charset="0"/>
              </a:defRPr>
            </a:lvl1pPr>
            <a:lvl2pPr>
              <a:defRPr sz="2400">
                <a:latin typeface="Trebuchet MS" pitchFamily="34" charset="0"/>
              </a:defRPr>
            </a:lvl2pPr>
            <a:lvl3pPr>
              <a:defRPr sz="2000">
                <a:latin typeface="Trebuchet MS" pitchFamily="34" charset="0"/>
              </a:defRPr>
            </a:lvl3pPr>
            <a:lvl4pPr>
              <a:defRPr sz="1800">
                <a:latin typeface="Trebuchet MS" pitchFamily="34" charset="0"/>
              </a:defRPr>
            </a:lvl4pPr>
            <a:lvl5pPr>
              <a:defRPr sz="1800">
                <a:latin typeface="Trebuchet MS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2000">
                <a:latin typeface="Trebuchet MS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1187624" y="6237312"/>
            <a:ext cx="1403176" cy="365125"/>
          </a:xfrm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fld id="{1EB61ED8-1017-43D1-8B0C-BB14F2472DF0}" type="datetimeFigureOut">
              <a:rPr lang="fi-FI" smtClean="0"/>
              <a:t>10.11.2021</a:t>
            </a:fld>
            <a:endParaRPr lang="fi-FI"/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360" y="6273879"/>
            <a:ext cx="1402083" cy="539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594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548964"/>
            <a:ext cx="1547663" cy="1309036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Trebuchet MS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Trebuchet MS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Trebuchet MS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1188000" y="6237312"/>
            <a:ext cx="1331168" cy="365125"/>
          </a:xfrm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fld id="{1EB61ED8-1017-43D1-8B0C-BB14F2472DF0}" type="datetimeFigureOut">
              <a:rPr lang="fi-FI" smtClean="0"/>
              <a:t>10.11.2021</a:t>
            </a:fld>
            <a:endParaRPr lang="fi-FI"/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360" y="6273879"/>
            <a:ext cx="1402083" cy="539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723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548964"/>
            <a:ext cx="1547663" cy="1309036"/>
          </a:xfrm>
          <a:prstGeom prst="rect">
            <a:avLst/>
          </a:prstGeom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1188000" y="6237312"/>
            <a:ext cx="1259160" cy="365125"/>
          </a:xfrm>
        </p:spPr>
        <p:txBody>
          <a:bodyPr/>
          <a:lstStyle/>
          <a:p>
            <a:fld id="{1EB61ED8-1017-43D1-8B0C-BB14F2472DF0}" type="datetimeFigureOut">
              <a:rPr lang="fi-FI" smtClean="0"/>
              <a:t>10.11.2021</a:t>
            </a:fld>
            <a:endParaRPr lang="fi-FI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360" y="6273879"/>
            <a:ext cx="1402083" cy="539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176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1"/>
          <p:cNvSpPr>
            <a:spLocks noGrp="1"/>
          </p:cNvSpPr>
          <p:nvPr>
            <p:ph type="title" hasCustomPrompt="1"/>
          </p:nvPr>
        </p:nvSpPr>
        <p:spPr>
          <a:xfrm>
            <a:off x="899592" y="2636912"/>
            <a:ext cx="7344816" cy="730002"/>
          </a:xfrm>
        </p:spPr>
        <p:txBody>
          <a:bodyPr anchor="b">
            <a:noAutofit/>
          </a:bodyPr>
          <a:lstStyle>
            <a:lvl1pPr algn="ctr">
              <a:defRPr sz="2800" b="1">
                <a:solidFill>
                  <a:srgbClr val="00A9C8"/>
                </a:solidFill>
                <a:latin typeface="Trebuchet MS" pitchFamily="34" charset="0"/>
              </a:defRPr>
            </a:lvl1pPr>
          </a:lstStyle>
          <a:p>
            <a:r>
              <a:rPr lang="fi-FI" dirty="0" smtClean="0"/>
              <a:t>Yhteydenottotiedot</a:t>
            </a:r>
            <a:endParaRPr lang="fi-FI" dirty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812" y="4435944"/>
            <a:ext cx="2246376" cy="180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193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187624" y="6356350"/>
            <a:ext cx="1403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fld id="{1EB61ED8-1017-43D1-8B0C-BB14F2472DF0}" type="datetimeFigureOut">
              <a:rPr lang="fi-FI" smtClean="0"/>
              <a:t>10.11.2021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34640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13582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79512" y="764704"/>
            <a:ext cx="8712968" cy="3168351"/>
          </a:xfrm>
        </p:spPr>
        <p:txBody>
          <a:bodyPr>
            <a:noAutofit/>
          </a:bodyPr>
          <a:lstStyle/>
          <a:p>
            <a:r>
              <a:rPr lang="fi-FI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</a:t>
            </a:r>
            <a:r>
              <a:rPr lang="fi-FI" sz="4000" dirty="0" err="1" smtClean="0">
                <a:solidFill>
                  <a:schemeClr val="tx2"/>
                </a:solidFill>
                <a:latin typeface="Trebuchet MS" panose="020B0603020202020204" pitchFamily="34" charset="0"/>
              </a:rPr>
              <a:t>OYS:n</a:t>
            </a:r>
            <a:r>
              <a:rPr lang="fi-FI" sz="4000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 ja terveyskeskusten vuodeosastojen infektioiden torjunnan kartoitustulosten vertailua vuodelta 2021</a:t>
            </a:r>
            <a:endParaRPr lang="fi-FI" sz="4000" dirty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63588" y="4365104"/>
            <a:ext cx="7344816" cy="2019990"/>
          </a:xfrm>
        </p:spPr>
        <p:txBody>
          <a:bodyPr>
            <a:normAutofit fontScale="85000" lnSpcReduction="20000"/>
          </a:bodyPr>
          <a:lstStyle/>
          <a:p>
            <a:r>
              <a:rPr lang="fi-FI" dirty="0" smtClean="0"/>
              <a:t>Terveyskeskusten ja </a:t>
            </a:r>
            <a:r>
              <a:rPr lang="fi-FI" dirty="0" err="1" smtClean="0"/>
              <a:t>OYS:n</a:t>
            </a:r>
            <a:r>
              <a:rPr lang="fi-FI" dirty="0" smtClean="0"/>
              <a:t> infektioyhdyshenkilöiden koulutuspäivä 11.11.2021</a:t>
            </a:r>
          </a:p>
          <a:p>
            <a:r>
              <a:rPr lang="fi-FI" dirty="0" smtClean="0"/>
              <a:t>Hygieniahoitaja Sirpa Ukkola </a:t>
            </a:r>
          </a:p>
          <a:p>
            <a:r>
              <a:rPr lang="fi-FI" dirty="0" smtClean="0"/>
              <a:t> </a:t>
            </a:r>
          </a:p>
          <a:p>
            <a:r>
              <a:rPr lang="fi-FI" dirty="0" smtClean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9494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Autofit/>
          </a:bodyPr>
          <a:lstStyle/>
          <a:p>
            <a:r>
              <a:rPr lang="fi-FI" dirty="0" err="1" smtClean="0">
                <a:solidFill>
                  <a:schemeClr val="tx2"/>
                </a:solidFill>
              </a:rPr>
              <a:t>Oysin</a:t>
            </a:r>
            <a:r>
              <a:rPr lang="fi-FI" dirty="0" smtClean="0">
                <a:solidFill>
                  <a:schemeClr val="tx2"/>
                </a:solidFill>
              </a:rPr>
              <a:t> käsihygieniahavainnot ja niiden käsittely </a:t>
            </a:r>
            <a:endParaRPr lang="fi-FI" dirty="0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i-FI" sz="1000" dirty="0" smtClean="0"/>
          </a:p>
          <a:p>
            <a:pPr marL="0" indent="0">
              <a:buNone/>
            </a:pPr>
            <a:endParaRPr lang="fi-FI" sz="1000" b="1" dirty="0" smtClean="0"/>
          </a:p>
          <a:p>
            <a:r>
              <a:rPr lang="fi-FI" sz="2800" dirty="0" smtClean="0"/>
              <a:t>Havainnointeja tehty keskimäärin 6,6 krt/vuodessa (vaihteluväli 0-12)</a:t>
            </a:r>
          </a:p>
          <a:p>
            <a:pPr marL="0" indent="0">
              <a:buNone/>
            </a:pPr>
            <a:endParaRPr lang="fi-FI" sz="1000" dirty="0" smtClean="0"/>
          </a:p>
          <a:p>
            <a:r>
              <a:rPr lang="fi-FI" sz="2800" dirty="0" smtClean="0"/>
              <a:t>Osastoista 39,1 % oli käsitellyt käsihygieniahavaintoihin liittyviä tuloksia osastokokouksissa</a:t>
            </a:r>
            <a:endParaRPr lang="fi-FI" sz="2800" dirty="0"/>
          </a:p>
          <a:p>
            <a:pPr marL="0" indent="0">
              <a:buNone/>
            </a:pPr>
            <a:r>
              <a:rPr lang="fi-FI" sz="2800" dirty="0" smtClean="0"/>
              <a:t> 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360091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i-FI" dirty="0">
                <a:solidFill>
                  <a:schemeClr val="tx2"/>
                </a:solidFill>
              </a:rPr>
              <a:t>Käsihygieniaan perehdyttäminen ja käsikorujen käyttö hoitotyössä</a:t>
            </a:r>
            <a:endParaRPr lang="fi-FI" dirty="0"/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1837903"/>
              </p:ext>
            </p:extLst>
          </p:nvPr>
        </p:nvGraphicFramePr>
        <p:xfrm>
          <a:off x="395536" y="1739812"/>
          <a:ext cx="8229600" cy="5151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376429869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409589107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764068212"/>
                    </a:ext>
                  </a:extLst>
                </a:gridCol>
              </a:tblGrid>
              <a:tr h="521619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OYS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TK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005819"/>
                  </a:ext>
                </a:extLst>
              </a:tr>
              <a:tr h="1672040">
                <a:tc>
                  <a:txBody>
                    <a:bodyPr/>
                    <a:lstStyle/>
                    <a:p>
                      <a:r>
                        <a:rPr lang="fi-FI" dirty="0" smtClean="0"/>
                        <a:t>Käsihygieniaopetus sisällytetty uuden työntekijän perehdytysohjelmaan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17 (73,9%)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 23 (79,3%)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737858"/>
                  </a:ext>
                </a:extLst>
              </a:tr>
              <a:tr h="1186147">
                <a:tc>
                  <a:txBody>
                    <a:bodyPr/>
                    <a:lstStyle/>
                    <a:p>
                      <a:r>
                        <a:rPr lang="fi-FI" dirty="0" smtClean="0"/>
                        <a:t>Käsikorujen määrä aamuvuorolaisilla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Hoitajat</a:t>
                      </a:r>
                      <a:r>
                        <a:rPr lang="fi-FI" baseline="0" dirty="0" smtClean="0"/>
                        <a:t> 6%</a:t>
                      </a:r>
                    </a:p>
                    <a:p>
                      <a:r>
                        <a:rPr lang="fi-FI" baseline="0" dirty="0" smtClean="0"/>
                        <a:t>Lääkärit  34,8%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Hoitajat</a:t>
                      </a:r>
                      <a:r>
                        <a:rPr lang="fi-FI" baseline="0" dirty="0" smtClean="0"/>
                        <a:t> 3,8%</a:t>
                      </a:r>
                    </a:p>
                    <a:p>
                      <a:r>
                        <a:rPr lang="fi-FI" baseline="0" dirty="0" smtClean="0"/>
                        <a:t>Lääkärit 14,8%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22746"/>
                  </a:ext>
                </a:extLst>
              </a:tr>
              <a:tr h="1771647">
                <a:tc gridSpan="3">
                  <a:txBody>
                    <a:bodyPr/>
                    <a:lstStyle/>
                    <a:p>
                      <a:r>
                        <a:rPr lang="fi-FI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Käsihygienian kulmakiviä:</a:t>
                      </a:r>
                      <a:endParaRPr lang="fi-FI" sz="1600" b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Hoitotyössä ei käytetä sormuksia, kelloja, rannekoruja, aktiivisuusrannekkeita, koska ne estävät käsihygienian toteutumista.</a:t>
                      </a:r>
                    </a:p>
                    <a:p>
                      <a:endParaRPr lang="fi-FI" sz="10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Rakennekynnet ja lävistyskorut kynsissä ovat kiellettyjä.</a:t>
                      </a:r>
                    </a:p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2280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832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4940464"/>
            <a:ext cx="2208245" cy="1656184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522160"/>
            <a:ext cx="2608383" cy="1956287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901069"/>
            <a:ext cx="2260772" cy="1695579"/>
          </a:xfrm>
          <a:prstGeom prst="rect">
            <a:avLst/>
          </a:prstGeom>
        </p:spPr>
      </p:pic>
      <p:pic>
        <p:nvPicPr>
          <p:cNvPr id="10" name="Kuva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78774" y="2793522"/>
            <a:ext cx="2170893" cy="1628170"/>
          </a:xfrm>
          <a:prstGeom prst="rect">
            <a:avLst/>
          </a:prstGeom>
        </p:spPr>
      </p:pic>
      <p:sp>
        <p:nvSpPr>
          <p:cNvPr id="7" name="Otsikko 6"/>
          <p:cNvSpPr>
            <a:spLocks noGrp="1"/>
          </p:cNvSpPr>
          <p:nvPr>
            <p:ph type="title"/>
          </p:nvPr>
        </p:nvSpPr>
        <p:spPr>
          <a:xfrm>
            <a:off x="539552" y="917847"/>
            <a:ext cx="8229600" cy="1143000"/>
          </a:xfrm>
        </p:spPr>
        <p:txBody>
          <a:bodyPr>
            <a:noAutofit/>
          </a:bodyPr>
          <a:lstStyle/>
          <a:p>
            <a:r>
              <a:rPr lang="fi-FI" sz="4400" dirty="0" smtClean="0">
                <a:solidFill>
                  <a:schemeClr val="tx2"/>
                </a:solidFill>
              </a:rPr>
              <a:t>Verisuonikanyyleihin tulokset</a:t>
            </a:r>
            <a:endParaRPr lang="fi-FI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2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Potilaista 59,5% (OYS) ja 30,2% (TK) oli jokin alla olevista kanyyleista</a:t>
            </a:r>
            <a:endParaRPr lang="fi-FI" dirty="0"/>
          </a:p>
        </p:txBody>
      </p:sp>
      <p:graphicFrame>
        <p:nvGraphicFramePr>
          <p:cNvPr id="3" name="Kaavi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1563411"/>
              </p:ext>
            </p:extLst>
          </p:nvPr>
        </p:nvGraphicFramePr>
        <p:xfrm>
          <a:off x="251520" y="1628800"/>
          <a:ext cx="8435280" cy="4752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55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>
                <a:solidFill>
                  <a:schemeClr val="tx2"/>
                </a:solidFill>
              </a:rPr>
              <a:t>Oliko </a:t>
            </a:r>
            <a:r>
              <a:rPr lang="fi-FI" dirty="0" err="1" smtClean="0">
                <a:solidFill>
                  <a:schemeClr val="tx2"/>
                </a:solidFill>
              </a:rPr>
              <a:t>verisuonikanyyleiden</a:t>
            </a:r>
            <a:r>
              <a:rPr lang="fi-FI" dirty="0" smtClean="0">
                <a:solidFill>
                  <a:schemeClr val="tx2"/>
                </a:solidFill>
              </a:rPr>
              <a:t> käyttö perusteltua?</a:t>
            </a:r>
            <a:endParaRPr lang="fi-FI" dirty="0">
              <a:solidFill>
                <a:schemeClr val="tx2"/>
              </a:solidFill>
            </a:endParaRP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3031395"/>
              </p:ext>
            </p:extLst>
          </p:nvPr>
        </p:nvGraphicFramePr>
        <p:xfrm>
          <a:off x="251520" y="1484784"/>
          <a:ext cx="843528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898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400" dirty="0" smtClean="0">
                <a:solidFill>
                  <a:schemeClr val="tx2"/>
                </a:solidFill>
              </a:rPr>
              <a:t>Kirjaaminen</a:t>
            </a:r>
            <a:endParaRPr lang="fi-FI" sz="4400" dirty="0">
              <a:solidFill>
                <a:schemeClr val="tx2"/>
              </a:solidFill>
            </a:endParaRPr>
          </a:p>
        </p:txBody>
      </p:sp>
      <p:graphicFrame>
        <p:nvGraphicFramePr>
          <p:cNvPr id="3" name="Kaavi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0543064"/>
              </p:ext>
            </p:extLst>
          </p:nvPr>
        </p:nvGraphicFramePr>
        <p:xfrm>
          <a:off x="323528" y="1433948"/>
          <a:ext cx="418680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Kaavi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0467470"/>
              </p:ext>
            </p:extLst>
          </p:nvPr>
        </p:nvGraphicFramePr>
        <p:xfrm>
          <a:off x="4716016" y="1437242"/>
          <a:ext cx="4067944" cy="4821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7944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r>
              <a:rPr lang="fi-FI" dirty="0" err="1" smtClean="0">
                <a:solidFill>
                  <a:schemeClr val="tx2"/>
                </a:solidFill>
              </a:rPr>
              <a:t>Verisuonikanyyleiden</a:t>
            </a:r>
            <a:r>
              <a:rPr lang="fi-FI" dirty="0" smtClean="0">
                <a:solidFill>
                  <a:schemeClr val="tx2"/>
                </a:solidFill>
              </a:rPr>
              <a:t> kiinnitys</a:t>
            </a:r>
            <a:endParaRPr lang="fi-FI" dirty="0">
              <a:solidFill>
                <a:schemeClr val="tx2"/>
              </a:solidFill>
            </a:endParaRPr>
          </a:p>
        </p:txBody>
      </p:sp>
      <p:graphicFrame>
        <p:nvGraphicFramePr>
          <p:cNvPr id="6" name="Kaavi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4543623"/>
              </p:ext>
            </p:extLst>
          </p:nvPr>
        </p:nvGraphicFramePr>
        <p:xfrm>
          <a:off x="323528" y="1412776"/>
          <a:ext cx="849694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589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solidFill>
                  <a:schemeClr val="tx2"/>
                </a:solidFill>
              </a:rPr>
              <a:t>Kanyylin pistokohdan ulkonäkö</a:t>
            </a:r>
            <a:endParaRPr lang="fi-FI" dirty="0">
              <a:solidFill>
                <a:schemeClr val="tx2"/>
              </a:solidFill>
            </a:endParaRP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2616475"/>
              </p:ext>
            </p:extLst>
          </p:nvPr>
        </p:nvGraphicFramePr>
        <p:xfrm>
          <a:off x="457200" y="1600200"/>
          <a:ext cx="8435280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155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>
                <a:solidFill>
                  <a:schemeClr val="tx2"/>
                </a:solidFill>
              </a:rPr>
              <a:t>Kanyylin injektioportin sulkeminen</a:t>
            </a:r>
            <a:endParaRPr lang="fi-FI" dirty="0">
              <a:solidFill>
                <a:schemeClr val="tx2"/>
              </a:solidFill>
            </a:endParaRP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4284350"/>
              </p:ext>
            </p:extLst>
          </p:nvPr>
        </p:nvGraphicFramePr>
        <p:xfrm>
          <a:off x="0" y="1268760"/>
          <a:ext cx="8902824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521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dirty="0" smtClean="0">
                <a:solidFill>
                  <a:schemeClr val="tx2"/>
                </a:solidFill>
              </a:rPr>
              <a:t>Verisuonikatetri-infektioiden ehkäisy</a:t>
            </a:r>
            <a:endParaRPr lang="fi-FI" dirty="0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Verisuonikatetri laitetaan vain, jos sille on tarvetta ja</a:t>
            </a:r>
            <a:r>
              <a:rPr lang="fi-FI" b="1" dirty="0"/>
              <a:t> tarpeeton katetri poistetaan heti.  </a:t>
            </a:r>
            <a:endParaRPr lang="fi-FI" b="1" dirty="0" smtClean="0"/>
          </a:p>
          <a:p>
            <a:pPr marL="0" indent="0">
              <a:buNone/>
            </a:pPr>
            <a:endParaRPr lang="fi-FI" sz="1300" b="1" dirty="0" smtClean="0"/>
          </a:p>
          <a:p>
            <a:r>
              <a:rPr lang="fi-FI" dirty="0" smtClean="0"/>
              <a:t>Katetri </a:t>
            </a:r>
            <a:r>
              <a:rPr lang="fi-FI" dirty="0"/>
              <a:t>laitetaan aseptisesti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r>
              <a:rPr lang="fi-FI" dirty="0" smtClean="0"/>
              <a:t>  </a:t>
            </a:r>
            <a:endParaRPr lang="fi-FI" dirty="0"/>
          </a:p>
          <a:p>
            <a:r>
              <a:rPr lang="fi-FI" b="1" dirty="0" smtClean="0"/>
              <a:t>Verisuonikanyyli ja </a:t>
            </a:r>
            <a:r>
              <a:rPr lang="fi-FI" b="1" dirty="0" err="1" smtClean="0"/>
              <a:t>epiduraalikatetri</a:t>
            </a:r>
            <a:r>
              <a:rPr lang="fi-FI" b="1" dirty="0" smtClean="0"/>
              <a:t> kiinnitetään </a:t>
            </a:r>
            <a:r>
              <a:rPr lang="fi-FI" b="1" dirty="0"/>
              <a:t>polyuretaanikalvolla</a:t>
            </a:r>
            <a:r>
              <a:rPr lang="fi-FI" dirty="0"/>
              <a:t>. Kalvopussin teippisuikaleilla kiinnitetään kanyylin siivekkeet, teippisuikaleilla ei teipata pistokohtaa piiloon. </a:t>
            </a:r>
          </a:p>
          <a:p>
            <a:pPr lvl="1"/>
            <a:r>
              <a:rPr lang="fi-FI" dirty="0" smtClean="0"/>
              <a:t>Kalvo </a:t>
            </a:r>
            <a:r>
              <a:rPr lang="fi-FI" dirty="0"/>
              <a:t>asetetaan hellävaroin iholle. Kalvoa ei venytetä. Liian kireälle ihoon (yleisin ihoreaktion syy) kiinnitetty kalvo aiheuttaa usein rakkuloita iholle.</a:t>
            </a:r>
          </a:p>
          <a:p>
            <a:pPr lvl="1"/>
            <a:r>
              <a:rPr lang="fi-FI" dirty="0" smtClean="0"/>
              <a:t>Polyuretaanikalvo </a:t>
            </a:r>
            <a:r>
              <a:rPr lang="fi-FI" dirty="0"/>
              <a:t>poistetaan kalvoa venyttäen.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2069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fi-FI" dirty="0" smtClean="0">
                <a:solidFill>
                  <a:schemeClr val="tx2"/>
                </a:solidFill>
              </a:rPr>
              <a:t>Kartoitusten tarkoitus</a:t>
            </a:r>
            <a:endParaRPr lang="fi-FI" dirty="0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5517232"/>
          </a:xfrm>
        </p:spPr>
        <p:txBody>
          <a:bodyPr>
            <a:noAutofit/>
          </a:bodyPr>
          <a:lstStyle/>
          <a:p>
            <a:r>
              <a:rPr lang="fi-FI" dirty="0" smtClean="0"/>
              <a:t>Estää </a:t>
            </a:r>
            <a:r>
              <a:rPr lang="fi-F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hoitoon liittyviä infektioita</a:t>
            </a:r>
            <a:endParaRPr lang="fi-FI" dirty="0"/>
          </a:p>
          <a:p>
            <a:pPr lvl="1"/>
            <a:r>
              <a:rPr lang="fi-FI" dirty="0" smtClean="0"/>
              <a:t>Selvittää vuodeosastojen toimintatavat, jotka voivat vaikuttavaa siihen, saako potilas hoidon seurauksena infektion</a:t>
            </a:r>
          </a:p>
          <a:p>
            <a:pPr marL="457200" lvl="1" indent="0">
              <a:buNone/>
            </a:pPr>
            <a:endParaRPr lang="fi-FI" sz="1000" dirty="0" smtClean="0"/>
          </a:p>
          <a:p>
            <a:r>
              <a:rPr lang="fi-FI" dirty="0" smtClean="0"/>
              <a:t>Kartoitusten avulla seurataan </a:t>
            </a:r>
            <a:r>
              <a:rPr lang="fi-FI" dirty="0"/>
              <a:t>vuodeosastojen infektioiden torjuntavalmiutta tartuntalain 17§ </a:t>
            </a:r>
            <a:r>
              <a:rPr lang="fi-FI" dirty="0" smtClean="0"/>
              <a:t>mukaisesti</a:t>
            </a:r>
          </a:p>
          <a:p>
            <a:pPr marL="0" indent="0">
              <a:buNone/>
            </a:pPr>
            <a:endParaRPr lang="fi-FI" sz="1050" dirty="0" smtClean="0"/>
          </a:p>
          <a:p>
            <a:r>
              <a:rPr lang="fi-FI" dirty="0" smtClean="0"/>
              <a:t>Palautteen antaminen</a:t>
            </a:r>
            <a:endParaRPr lang="fi-FI" dirty="0"/>
          </a:p>
          <a:p>
            <a:pPr marL="457200" lvl="1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57165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>
                <a:solidFill>
                  <a:schemeClr val="tx2"/>
                </a:solidFill>
              </a:rPr>
              <a:t>Verisuonikatetri-infektioiden ehkäisy</a:t>
            </a:r>
            <a:endParaRPr lang="fi-FI" dirty="0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1520" y="1417638"/>
            <a:ext cx="8784976" cy="5323730"/>
          </a:xfrm>
        </p:spPr>
        <p:txBody>
          <a:bodyPr>
            <a:normAutofit fontScale="55000" lnSpcReduction="20000"/>
          </a:bodyPr>
          <a:lstStyle/>
          <a:p>
            <a:r>
              <a:rPr lang="fi-FI" sz="3600" b="1" dirty="0"/>
              <a:t>Sairauskertomukseen ja/tai tietojärjestelmään kirjataan kanyylin </a:t>
            </a:r>
            <a:r>
              <a:rPr lang="fi-FI" sz="3600" b="1" dirty="0" err="1"/>
              <a:t>asettamis</a:t>
            </a:r>
            <a:r>
              <a:rPr lang="fi-FI" sz="3600" b="1" dirty="0"/>
              <a:t>- ja poistamisajankohta sekä päivittäiset tarkistukset ja niihin liittyvät huomiot. </a:t>
            </a:r>
            <a:endParaRPr lang="fi-FI" sz="3600" b="1" dirty="0" smtClean="0"/>
          </a:p>
          <a:p>
            <a:pPr marL="0" indent="0">
              <a:buNone/>
            </a:pPr>
            <a:endParaRPr lang="fi-FI" sz="3600" b="1" dirty="0"/>
          </a:p>
          <a:p>
            <a:r>
              <a:rPr lang="fi-FI" sz="3600" b="1" dirty="0" smtClean="0"/>
              <a:t>Tarkista </a:t>
            </a:r>
            <a:r>
              <a:rPr lang="fi-FI" sz="3600" b="1" dirty="0"/>
              <a:t>punktiokohta ja kiinnitys joka työvuorossa</a:t>
            </a:r>
            <a:r>
              <a:rPr lang="fi-FI" sz="3600" dirty="0"/>
              <a:t>: desinfioi kädet: tunnustele punktiokohtaa kevyesti läpinäkyvän kalvon läpi</a:t>
            </a:r>
            <a:r>
              <a:rPr lang="fi-FI" sz="3600" dirty="0" smtClean="0"/>
              <a:t>.</a:t>
            </a:r>
          </a:p>
          <a:p>
            <a:r>
              <a:rPr lang="fi-FI" sz="3600" dirty="0" smtClean="0"/>
              <a:t>Kanyylin tyvin puhdistaminen </a:t>
            </a:r>
          </a:p>
          <a:p>
            <a:pPr marL="0" indent="0">
              <a:buNone/>
            </a:pPr>
            <a:endParaRPr lang="fi-FI" sz="3600" b="1" dirty="0"/>
          </a:p>
          <a:p>
            <a:r>
              <a:rPr lang="fi-FI" sz="3600" b="1" dirty="0"/>
              <a:t>Katetri poistetaan, jos todetaan infektion merkkejä, joita ovat: kuumotus, punoitus, </a:t>
            </a:r>
            <a:r>
              <a:rPr lang="fi-FI" sz="3600" b="1" dirty="0" smtClean="0"/>
              <a:t>turvotus</a:t>
            </a:r>
            <a:r>
              <a:rPr lang="fi-FI" sz="3600" b="1" dirty="0"/>
              <a:t>, kipu, eritys, märkiminen.</a:t>
            </a:r>
            <a:r>
              <a:rPr lang="fi-FI" sz="3600" dirty="0"/>
              <a:t> </a:t>
            </a:r>
            <a:endParaRPr lang="fi-FI" sz="3600" dirty="0" smtClean="0"/>
          </a:p>
          <a:p>
            <a:pPr marL="0" indent="0">
              <a:buNone/>
            </a:pPr>
            <a:endParaRPr lang="fi-FI" sz="3600" dirty="0"/>
          </a:p>
          <a:p>
            <a:r>
              <a:rPr lang="fi-FI" sz="3600" dirty="0"/>
              <a:t>Jos venttiilitulppaa </a:t>
            </a:r>
            <a:r>
              <a:rPr lang="fi-FI" sz="3600" dirty="0" smtClean="0"/>
              <a:t>käytetään</a:t>
            </a:r>
            <a:r>
              <a:rPr lang="fi-FI" sz="3600" dirty="0"/>
              <a:t>, siinä käytetään desinfioivaa </a:t>
            </a:r>
            <a:r>
              <a:rPr lang="fi-FI" sz="3600" dirty="0" smtClean="0"/>
              <a:t>suojakorkkia </a:t>
            </a:r>
            <a:r>
              <a:rPr lang="fi-FI" sz="3600" dirty="0"/>
              <a:t>tai se puhdistetaan huolellisesti pyyhkimällä denaturoidulla alkoholilla (etanoli) tai 70 % isopropanolilla ja sen annetaan kuivua ennen infuusioletkun yhdistämistä. </a:t>
            </a:r>
          </a:p>
          <a:p>
            <a:pPr marL="0" indent="0">
              <a:buNone/>
            </a:pPr>
            <a:endParaRPr lang="fi-FI" sz="360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fi-FI" sz="3600" dirty="0"/>
              <a:t>Desinfioi kädet </a:t>
            </a:r>
            <a:r>
              <a:rPr lang="fi-FI" sz="3600" b="1" dirty="0"/>
              <a:t>juuri ennen</a:t>
            </a:r>
            <a:r>
              <a:rPr lang="fi-FI" sz="3600" dirty="0"/>
              <a:t> katetrin kantaosan, 3-tiehanojen tai injektioportin käsittelyä.</a:t>
            </a:r>
            <a:r>
              <a:rPr lang="fi-FI" sz="3600" b="1" dirty="0"/>
              <a:t> 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5323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1520" y="2564904"/>
            <a:ext cx="8640960" cy="1287016"/>
          </a:xfrm>
        </p:spPr>
        <p:txBody>
          <a:bodyPr>
            <a:noAutofit/>
          </a:bodyPr>
          <a:lstStyle/>
          <a:p>
            <a:r>
              <a:rPr lang="fi-FI" dirty="0" smtClean="0">
                <a:solidFill>
                  <a:schemeClr val="tx2"/>
                </a:solidFill>
              </a:rPr>
              <a:t>Virtsakatetreihin liittyvät tulokset</a:t>
            </a:r>
            <a:endParaRPr lang="fi-FI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42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3600" dirty="0" smtClean="0"/>
              <a:t>Potilaista 20,3%:</a:t>
            </a:r>
            <a:r>
              <a:rPr lang="fi-FI" sz="3600" dirty="0" err="1" smtClean="0"/>
              <a:t>lla</a:t>
            </a:r>
            <a:r>
              <a:rPr lang="fi-FI" sz="3600" dirty="0" smtClean="0"/>
              <a:t> (</a:t>
            </a:r>
            <a:r>
              <a:rPr lang="fi-FI" sz="3600" dirty="0" err="1" smtClean="0"/>
              <a:t>Oys</a:t>
            </a:r>
            <a:r>
              <a:rPr lang="fi-FI" sz="3600" dirty="0" smtClean="0"/>
              <a:t>) ja 14,5%:</a:t>
            </a:r>
            <a:r>
              <a:rPr lang="fi-FI" sz="3600" dirty="0" err="1" smtClean="0"/>
              <a:t>lla</a:t>
            </a:r>
            <a:r>
              <a:rPr lang="fi-FI" sz="3600" dirty="0" smtClean="0"/>
              <a:t> (TK) oli jokin alla olevista virtsakatetreista</a:t>
            </a:r>
            <a:endParaRPr lang="fi-FI" sz="36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9190369"/>
              </p:ext>
            </p:extLst>
          </p:nvPr>
        </p:nvGraphicFramePr>
        <p:xfrm>
          <a:off x="457200" y="177281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387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dirty="0" smtClean="0">
                <a:solidFill>
                  <a:schemeClr val="tx2"/>
                </a:solidFill>
              </a:rPr>
              <a:t>Oliko virtsakatetrin käyttö perusteltua?</a:t>
            </a:r>
            <a:endParaRPr lang="fi-FI" dirty="0">
              <a:solidFill>
                <a:schemeClr val="tx2"/>
              </a:solidFill>
            </a:endParaRP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0498443"/>
              </p:ext>
            </p:extLst>
          </p:nvPr>
        </p:nvGraphicFramePr>
        <p:xfrm>
          <a:off x="457200" y="170080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690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>
                <a:solidFill>
                  <a:schemeClr val="tx2"/>
                </a:solidFill>
              </a:rPr>
              <a:t>Katetrin laittopäivä kirjattu hoitosuunnitelmaan</a:t>
            </a:r>
            <a:endParaRPr lang="fi-FI" dirty="0">
              <a:solidFill>
                <a:schemeClr val="tx2"/>
              </a:solidFill>
            </a:endParaRP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1097846"/>
              </p:ext>
            </p:extLst>
          </p:nvPr>
        </p:nvGraphicFramePr>
        <p:xfrm>
          <a:off x="457200" y="1600200"/>
          <a:ext cx="8229600" cy="4781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480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-162272"/>
            <a:ext cx="8229600" cy="1143000"/>
          </a:xfrm>
        </p:spPr>
        <p:txBody>
          <a:bodyPr>
            <a:normAutofit/>
          </a:bodyPr>
          <a:lstStyle/>
          <a:p>
            <a:r>
              <a:rPr lang="fi-FI" dirty="0" smtClean="0">
                <a:solidFill>
                  <a:schemeClr val="tx2"/>
                </a:solidFill>
              </a:rPr>
              <a:t>Virtsatieinfektioiden ehkäisy </a:t>
            </a:r>
            <a:endParaRPr lang="fi-FI" dirty="0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7504" y="980728"/>
            <a:ext cx="9001000" cy="583264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fi-FI" sz="9600" dirty="0" smtClean="0">
                <a:solidFill>
                  <a:schemeClr val="tx2"/>
                </a:solidFill>
              </a:rPr>
              <a:t>Kestokatetrin </a:t>
            </a:r>
            <a:r>
              <a:rPr lang="fi-FI" sz="9600" dirty="0">
                <a:solidFill>
                  <a:schemeClr val="tx2"/>
                </a:solidFill>
              </a:rPr>
              <a:t>käyttö moninkertaistaa virtsatieinfektion </a:t>
            </a:r>
            <a:r>
              <a:rPr lang="fi-FI" sz="9600" dirty="0" smtClean="0">
                <a:solidFill>
                  <a:schemeClr val="tx2"/>
                </a:solidFill>
              </a:rPr>
              <a:t>riskin:</a:t>
            </a:r>
          </a:p>
          <a:p>
            <a:r>
              <a:rPr lang="fi-FI" sz="8000" dirty="0" smtClean="0"/>
              <a:t>Katetria </a:t>
            </a:r>
            <a:r>
              <a:rPr lang="fi-FI" sz="8000" dirty="0"/>
              <a:t>käsitellään desinfioiduin käsin. Jos on riski eritekontaminaatiolle, katetria käsitellään tehdaspuhtaat suojakäsineet kädessä</a:t>
            </a:r>
            <a:r>
              <a:rPr lang="fi-FI" sz="8000" dirty="0" smtClean="0"/>
              <a:t>. </a:t>
            </a:r>
            <a:endParaRPr lang="fi-FI" sz="8000" dirty="0"/>
          </a:p>
          <a:p>
            <a:r>
              <a:rPr lang="fi-FI" sz="8000" dirty="0" smtClean="0"/>
              <a:t>Suljettua </a:t>
            </a:r>
            <a:r>
              <a:rPr lang="fi-FI" sz="8000" dirty="0"/>
              <a:t>virtsankeräysjärjestelmää ei avata, paitsi pussin vaihdon ja katetrin huuhtelun yhteydessä</a:t>
            </a:r>
            <a:r>
              <a:rPr lang="fi-FI" sz="8000" dirty="0" smtClean="0"/>
              <a:t>.</a:t>
            </a:r>
          </a:p>
          <a:p>
            <a:r>
              <a:rPr lang="fi-FI" sz="8000" dirty="0" smtClean="0"/>
              <a:t>Virtsankeräyspussi </a:t>
            </a:r>
            <a:r>
              <a:rPr lang="fi-FI" sz="8000" dirty="0"/>
              <a:t>vaihdetaan uuteen tarvittaessa, jos pussi on esim. likaantunut</a:t>
            </a:r>
            <a:r>
              <a:rPr lang="fi-FI" sz="8000" dirty="0" smtClean="0"/>
              <a:t>.</a:t>
            </a:r>
            <a:endParaRPr lang="fi-FI" sz="8000" dirty="0"/>
          </a:p>
          <a:p>
            <a:r>
              <a:rPr lang="fi-FI" sz="8000" dirty="0" smtClean="0"/>
              <a:t>Virtsatiekatetri </a:t>
            </a:r>
            <a:r>
              <a:rPr lang="fi-FI" sz="8000" dirty="0"/>
              <a:t>ja tyhjennetty virtsankeräyspussi laitetaan suoraan </a:t>
            </a:r>
            <a:r>
              <a:rPr lang="fi-FI" sz="8000" dirty="0" smtClean="0"/>
              <a:t>roskapussiin </a:t>
            </a:r>
            <a:r>
              <a:rPr lang="fi-FI" sz="8000" dirty="0"/>
              <a:t>potilaspaikalla</a:t>
            </a:r>
            <a:r>
              <a:rPr lang="fi-FI" sz="8000" dirty="0" smtClean="0"/>
              <a:t>.</a:t>
            </a:r>
            <a:endParaRPr lang="fi-FI" sz="8000" dirty="0"/>
          </a:p>
          <a:p>
            <a:r>
              <a:rPr lang="fi-FI" sz="8000" dirty="0" smtClean="0"/>
              <a:t>Virtsatiekatetri </a:t>
            </a:r>
            <a:r>
              <a:rPr lang="fi-FI" sz="8000" dirty="0"/>
              <a:t>kiinnitetään naisilla reiteen ja miehillä alavatsalle</a:t>
            </a:r>
            <a:r>
              <a:rPr lang="fi-FI" sz="8000" dirty="0" smtClean="0"/>
              <a:t>.</a:t>
            </a:r>
            <a:endParaRPr lang="fi-FI" sz="8000" dirty="0"/>
          </a:p>
          <a:p>
            <a:r>
              <a:rPr lang="fi-FI" sz="8000" dirty="0" smtClean="0"/>
              <a:t>Arvioi </a:t>
            </a:r>
            <a:r>
              <a:rPr lang="fi-FI" sz="8000" dirty="0"/>
              <a:t>katetrin tarve päivittäin. Poista aina tarpeeton kestokatetri.   </a:t>
            </a:r>
          </a:p>
          <a:p>
            <a:endParaRPr lang="fi-FI" sz="8000" dirty="0"/>
          </a:p>
        </p:txBody>
      </p:sp>
    </p:spTree>
    <p:extLst>
      <p:ext uri="{BB962C8B-B14F-4D97-AF65-F5344CB8AC3E}">
        <p14:creationId xmlns:p14="http://schemas.microsoft.com/office/powerpoint/2010/main" val="392345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9187" y="7302"/>
            <a:ext cx="8229600" cy="1143000"/>
          </a:xfrm>
        </p:spPr>
        <p:txBody>
          <a:bodyPr/>
          <a:lstStyle/>
          <a:p>
            <a:r>
              <a:rPr lang="fi-FI" dirty="0">
                <a:solidFill>
                  <a:schemeClr val="tx2"/>
                </a:solidFill>
              </a:rPr>
              <a:t>Virtsatieinfektioiden ehkäisy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1519" y="908720"/>
            <a:ext cx="8424935" cy="5069160"/>
          </a:xfrm>
        </p:spPr>
        <p:txBody>
          <a:bodyPr>
            <a:noAutofit/>
          </a:bodyPr>
          <a:lstStyle/>
          <a:p>
            <a:r>
              <a:rPr lang="fi-FI" sz="2400" dirty="0" smtClean="0"/>
              <a:t>Virtsatiekatetrin </a:t>
            </a:r>
            <a:r>
              <a:rPr lang="fi-FI" sz="2400" dirty="0"/>
              <a:t>laittaminen/poistaminen/vaihtaminen kirjataan hoitosuunnitelmaan</a:t>
            </a:r>
            <a:r>
              <a:rPr lang="fi-FI" sz="2400" dirty="0" smtClean="0"/>
              <a:t>.</a:t>
            </a:r>
          </a:p>
          <a:p>
            <a:r>
              <a:rPr lang="fi-FI" sz="2400" dirty="0" smtClean="0"/>
              <a:t>Harkitse </a:t>
            </a:r>
            <a:r>
              <a:rPr lang="fi-FI" sz="2400" dirty="0"/>
              <a:t>kertakatetrointia. </a:t>
            </a:r>
            <a:endParaRPr lang="fi-FI" sz="2400" dirty="0" smtClean="0"/>
          </a:p>
          <a:p>
            <a:r>
              <a:rPr lang="fi-FI" sz="2400" dirty="0" smtClean="0"/>
              <a:t>Virtsanäyte </a:t>
            </a:r>
            <a:r>
              <a:rPr lang="fi-FI" sz="2400" dirty="0"/>
              <a:t>otetaan vain, jos epäillään oireista virtsatieinfektiota ja ennen tiettyjä urologisia toimenpiteitä</a:t>
            </a:r>
            <a:r>
              <a:rPr lang="fi-FI" sz="2400" dirty="0" smtClean="0"/>
              <a:t>.</a:t>
            </a:r>
          </a:p>
          <a:p>
            <a:r>
              <a:rPr lang="fi-FI" sz="2400" dirty="0" smtClean="0"/>
              <a:t>Kestokatetripotilaan </a:t>
            </a:r>
            <a:r>
              <a:rPr lang="fi-FI" sz="2400" dirty="0"/>
              <a:t>virtsanäyte otetaan aina virtsapussin letkun näytteenottokohdasta tai katetrin läpi ruiskulla ja neulalla. Puhdista näytteenottokohta denaturoidulla alkoholilla esim. alkoholi 12 80 % kostutetuilla tehdaspuhtailla taitoksilla. (Tai tehdaspuhtaasta näytteenottoastiasta laboratorion ohjeen </a:t>
            </a:r>
            <a:r>
              <a:rPr lang="fi-FI" sz="2400" dirty="0" smtClean="0"/>
              <a:t>mukaan)</a:t>
            </a:r>
          </a:p>
          <a:p>
            <a:r>
              <a:rPr lang="fi-FI" sz="2400" dirty="0" smtClean="0"/>
              <a:t>Oireeton </a:t>
            </a:r>
            <a:r>
              <a:rPr lang="fi-FI" sz="2400" dirty="0" err="1"/>
              <a:t>bakteriuria</a:t>
            </a:r>
            <a:r>
              <a:rPr lang="fi-FI" sz="2400" dirty="0"/>
              <a:t> hoidetaan ainoastaan raskaana olevilta</a:t>
            </a:r>
          </a:p>
        </p:txBody>
      </p:sp>
    </p:spTree>
    <p:extLst>
      <p:ext uri="{BB962C8B-B14F-4D97-AF65-F5344CB8AC3E}">
        <p14:creationId xmlns:p14="http://schemas.microsoft.com/office/powerpoint/2010/main" val="254265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229600" cy="1143000"/>
          </a:xfrm>
        </p:spPr>
        <p:txBody>
          <a:bodyPr>
            <a:noAutofit/>
          </a:bodyPr>
          <a:lstStyle/>
          <a:p>
            <a:r>
              <a:rPr lang="fi-FI" dirty="0" smtClean="0">
                <a:solidFill>
                  <a:schemeClr val="tx2"/>
                </a:solidFill>
              </a:rPr>
              <a:t>Keuhkokuumeen torjunta hengitysvajauspotilaalla tulokset</a:t>
            </a:r>
            <a:endParaRPr lang="fi-FI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61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dirty="0" smtClean="0">
                <a:solidFill>
                  <a:schemeClr val="tx2"/>
                </a:solidFill>
              </a:rPr>
              <a:t>Keuhkokuumeen torjunta hengitysvajauspotilailla</a:t>
            </a:r>
            <a:endParaRPr lang="fi-FI" dirty="0">
              <a:solidFill>
                <a:schemeClr val="tx2"/>
              </a:solidFill>
            </a:endParaRPr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0044234"/>
              </p:ext>
            </p:extLst>
          </p:nvPr>
        </p:nvGraphicFramePr>
        <p:xfrm>
          <a:off x="457200" y="1600200"/>
          <a:ext cx="8229600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474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>
                <a:solidFill>
                  <a:schemeClr val="tx2"/>
                </a:solidFill>
              </a:rPr>
              <a:t>Keuhkokuumeen ehkäisy</a:t>
            </a:r>
            <a:endParaRPr lang="fi-FI" dirty="0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i-FI" dirty="0" smtClean="0"/>
              <a:t>Hoitoon </a:t>
            </a:r>
            <a:r>
              <a:rPr lang="fi-FI" dirty="0"/>
              <a:t>liittyvän keuhkokuumeen riskiä voi vähentää. Infektio liittyy usein aspiraatioon, jota  voi ehkäistä:  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r>
              <a:rPr lang="fi-FI" dirty="0" smtClean="0"/>
              <a:t>Tunnista </a:t>
            </a:r>
            <a:r>
              <a:rPr lang="fi-FI" dirty="0"/>
              <a:t>nielemisvaikeus (yskiminen ja kakistelu syödessä, ruuan pyöriminen suussa) ja konsultoi tarvittaessa puheterapeuttia.  </a:t>
            </a:r>
            <a:endParaRPr lang="fi-FI" dirty="0" smtClean="0"/>
          </a:p>
          <a:p>
            <a:pPr marL="0" indent="0">
              <a:buNone/>
            </a:pPr>
            <a:endParaRPr lang="fi-FI" sz="1600" dirty="0" smtClean="0"/>
          </a:p>
          <a:p>
            <a:r>
              <a:rPr lang="fi-FI" dirty="0" smtClean="0"/>
              <a:t> </a:t>
            </a:r>
            <a:r>
              <a:rPr lang="fi-FI" dirty="0"/>
              <a:t>Nenä-mahaletkuruokinnan tarpeen arviointi  </a:t>
            </a:r>
            <a:endParaRPr lang="fi-FI" dirty="0" smtClean="0"/>
          </a:p>
          <a:p>
            <a:pPr marL="0" indent="0">
              <a:buNone/>
            </a:pPr>
            <a:endParaRPr lang="fi-FI" sz="1600" dirty="0" smtClean="0"/>
          </a:p>
          <a:p>
            <a:r>
              <a:rPr lang="fi-FI" dirty="0" smtClean="0"/>
              <a:t> </a:t>
            </a:r>
            <a:r>
              <a:rPr lang="fi-FI" dirty="0"/>
              <a:t>Istuma-asento syödessä ja pian ruokailun jälkeen  </a:t>
            </a:r>
            <a:endParaRPr lang="fi-FI" dirty="0" smtClean="0"/>
          </a:p>
          <a:p>
            <a:pPr marL="0" indent="0">
              <a:buNone/>
            </a:pPr>
            <a:endParaRPr lang="fi-FI" sz="1600" dirty="0"/>
          </a:p>
          <a:p>
            <a:r>
              <a:rPr lang="fi-FI" dirty="0" smtClean="0"/>
              <a:t> </a:t>
            </a:r>
            <a:r>
              <a:rPr lang="fi-FI" dirty="0"/>
              <a:t>Tajunnantason seuranta, turhan </a:t>
            </a:r>
            <a:r>
              <a:rPr lang="fi-FI" dirty="0" err="1"/>
              <a:t>sedaation</a:t>
            </a:r>
            <a:r>
              <a:rPr lang="fi-FI" dirty="0"/>
              <a:t> välttäminen ja deliriumin ehkäisy  </a:t>
            </a:r>
            <a:endParaRPr lang="fi-FI" dirty="0" smtClean="0"/>
          </a:p>
          <a:p>
            <a:pPr marL="0" indent="0">
              <a:buNone/>
            </a:pPr>
            <a:endParaRPr lang="fi-FI" sz="1600" dirty="0"/>
          </a:p>
          <a:p>
            <a:r>
              <a:rPr lang="fi-FI" dirty="0" smtClean="0"/>
              <a:t> </a:t>
            </a:r>
            <a:r>
              <a:rPr lang="fi-FI" dirty="0"/>
              <a:t>Hyvä suuhygienia  </a:t>
            </a:r>
            <a:endParaRPr lang="fi-FI" dirty="0" smtClean="0"/>
          </a:p>
          <a:p>
            <a:pPr marL="0" indent="0">
              <a:buNone/>
            </a:pPr>
            <a:endParaRPr lang="fi-FI" sz="1800" dirty="0"/>
          </a:p>
          <a:p>
            <a:r>
              <a:rPr lang="fi-FI" dirty="0" smtClean="0"/>
              <a:t> Hengitysharjoitukset</a:t>
            </a:r>
          </a:p>
          <a:p>
            <a:pPr marL="0" indent="0">
              <a:buNone/>
            </a:pPr>
            <a:r>
              <a:rPr lang="fi-FI" dirty="0" smtClean="0"/>
              <a:t> </a:t>
            </a:r>
            <a:endParaRPr lang="fi-FI" dirty="0"/>
          </a:p>
          <a:p>
            <a:r>
              <a:rPr lang="fi-FI" dirty="0" smtClean="0"/>
              <a:t> </a:t>
            </a:r>
            <a:r>
              <a:rPr lang="fi-FI" dirty="0"/>
              <a:t>Mahdollisimman varhainen mobilisaatio  </a:t>
            </a:r>
          </a:p>
          <a:p>
            <a:pPr marL="0" indent="0">
              <a:buNone/>
            </a:pPr>
            <a:r>
              <a:rPr lang="fi-FI" b="1" dirty="0"/>
              <a:t> 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4767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solidFill>
                  <a:schemeClr val="tx2"/>
                </a:solidFill>
              </a:rPr>
              <a:t>Kartoitusten taustaa</a:t>
            </a:r>
            <a:endParaRPr lang="fi-FI" dirty="0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23528" y="1340768"/>
            <a:ext cx="8640960" cy="5517232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T</a:t>
            </a:r>
            <a:r>
              <a:rPr lang="fi-FI" dirty="0" smtClean="0"/>
              <a:t>erveyskeskusten akuuttivuodeosastot 2017 (projekti)</a:t>
            </a:r>
          </a:p>
          <a:p>
            <a:pPr lvl="1"/>
            <a:r>
              <a:rPr lang="fi-FI" dirty="0" err="1" smtClean="0"/>
              <a:t>Oysin</a:t>
            </a:r>
            <a:r>
              <a:rPr lang="fi-FI" dirty="0" smtClean="0"/>
              <a:t> vuodeosastot mukaan vuonna 2019 </a:t>
            </a:r>
            <a:endParaRPr lang="fi-FI" sz="12800" dirty="0" smtClean="0"/>
          </a:p>
          <a:p>
            <a:pPr marL="457200" lvl="1" indent="0">
              <a:buNone/>
            </a:pPr>
            <a:endParaRPr lang="fi-FI" sz="1600" dirty="0" smtClean="0"/>
          </a:p>
          <a:p>
            <a:r>
              <a:rPr lang="fi-FI" dirty="0"/>
              <a:t>Alkuun mukana 21 terveyskeskusta</a:t>
            </a:r>
          </a:p>
          <a:p>
            <a:pPr lvl="1"/>
            <a:r>
              <a:rPr lang="fi-FI" dirty="0"/>
              <a:t>Nykyään 19 (Reisjärvi ja Haapavesi jääneet pois)</a:t>
            </a:r>
          </a:p>
          <a:p>
            <a:pPr lvl="1"/>
            <a:r>
              <a:rPr lang="fi-FI" dirty="0"/>
              <a:t>Vuodeosastoja  29 (2017; 33)</a:t>
            </a:r>
          </a:p>
          <a:p>
            <a:pPr marL="457200" lvl="1" indent="0">
              <a:buNone/>
            </a:pPr>
            <a:endParaRPr lang="fi-FI" sz="1600" dirty="0"/>
          </a:p>
          <a:p>
            <a:r>
              <a:rPr lang="fi-FI" dirty="0" err="1"/>
              <a:t>Oysissa</a:t>
            </a:r>
            <a:r>
              <a:rPr lang="fi-FI" dirty="0"/>
              <a:t> 28 vuodeosastoa (A ja B puolet laskettu erikseen). </a:t>
            </a:r>
          </a:p>
          <a:p>
            <a:pPr lvl="1"/>
            <a:r>
              <a:rPr lang="fi-FI" dirty="0"/>
              <a:t>3 osastoa jäi </a:t>
            </a:r>
            <a:r>
              <a:rPr lang="fi-FI" dirty="0" smtClean="0"/>
              <a:t>kartoittamatta 2021</a:t>
            </a:r>
            <a:endParaRPr lang="fi-FI" dirty="0"/>
          </a:p>
          <a:p>
            <a:pPr lvl="1"/>
            <a:r>
              <a:rPr lang="fi-FI" dirty="0"/>
              <a:t>Sama kartoitus tehty aikuisten ja lasten tehoille (pois nyt kuitenkin raportista) </a:t>
            </a:r>
            <a:endParaRPr lang="fi-FI" dirty="0" smtClean="0"/>
          </a:p>
          <a:p>
            <a:pPr marL="457200" lvl="1" indent="0">
              <a:buNone/>
            </a:pPr>
            <a:endParaRPr lang="fi-FI" dirty="0"/>
          </a:p>
          <a:p>
            <a:r>
              <a:rPr lang="fi-FI" dirty="0" smtClean="0"/>
              <a:t>Vuosittainen </a:t>
            </a:r>
            <a:r>
              <a:rPr lang="fi-FI" dirty="0" smtClean="0"/>
              <a:t>seuranta (vuosi 2020 </a:t>
            </a:r>
            <a:r>
              <a:rPr lang="fi-FI" dirty="0" smtClean="0"/>
              <a:t>jäi </a:t>
            </a:r>
            <a:r>
              <a:rPr lang="fi-FI" dirty="0" smtClean="0"/>
              <a:t>väliin)</a:t>
            </a:r>
          </a:p>
          <a:p>
            <a:pPr lvl="1"/>
            <a:r>
              <a:rPr lang="fi-FI" dirty="0" smtClean="0"/>
              <a:t>TK infektioyhdyshenkilöt täyttävät seurantalomakkeen ja lähettävät tiedot </a:t>
            </a:r>
            <a:r>
              <a:rPr lang="fi-FI" dirty="0" err="1" smtClean="0"/>
              <a:t>webropolin</a:t>
            </a:r>
            <a:r>
              <a:rPr lang="fi-FI" dirty="0" smtClean="0"/>
              <a:t> kautta infektioiden torjuntayksikköön </a:t>
            </a:r>
          </a:p>
          <a:p>
            <a:pPr lvl="1"/>
            <a:r>
              <a:rPr lang="fi-FI" dirty="0"/>
              <a:t> </a:t>
            </a:r>
            <a:r>
              <a:rPr lang="fi-FI" dirty="0" err="1" smtClean="0"/>
              <a:t>Oys:ssa</a:t>
            </a:r>
            <a:r>
              <a:rPr lang="fi-FI" dirty="0" smtClean="0"/>
              <a:t> </a:t>
            </a:r>
            <a:r>
              <a:rPr lang="fi-FI" dirty="0" smtClean="0"/>
              <a:t>toistaiseksi tehty </a:t>
            </a:r>
            <a:r>
              <a:rPr lang="fi-FI" dirty="0" smtClean="0"/>
              <a:t>yhdessä infektioyhdyshenkilöiden ja hygieniahoitajien </a:t>
            </a:r>
            <a:r>
              <a:rPr lang="fi-FI" dirty="0" smtClean="0"/>
              <a:t>kanssa </a:t>
            </a:r>
          </a:p>
          <a:p>
            <a:pPr marL="457200" lvl="1" indent="0">
              <a:buNone/>
            </a:pPr>
            <a:endParaRPr lang="fi-FI" sz="1600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4185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>
                <a:solidFill>
                  <a:schemeClr val="tx2"/>
                </a:solidFill>
              </a:rPr>
              <a:t>Ohjeiden käyttö</a:t>
            </a:r>
            <a:endParaRPr lang="fi-FI" dirty="0">
              <a:solidFill>
                <a:schemeClr val="tx2"/>
              </a:solidFill>
            </a:endParaRP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2272652"/>
              </p:ext>
            </p:extLst>
          </p:nvPr>
        </p:nvGraphicFramePr>
        <p:xfrm>
          <a:off x="457200" y="1417639"/>
          <a:ext cx="8229600" cy="4891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370087943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62083724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433618423"/>
                    </a:ext>
                  </a:extLst>
                </a:gridCol>
              </a:tblGrid>
              <a:tr h="890201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OYS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TK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5779673"/>
                  </a:ext>
                </a:extLst>
              </a:tr>
              <a:tr h="1614969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Oysin</a:t>
                      </a:r>
                      <a:r>
                        <a:rPr lang="fi-FI" dirty="0" smtClean="0"/>
                        <a:t> perifeerinen kanyylin ja keskuslaskimokatetrin käsittelyohje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100%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89,7%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015898"/>
                  </a:ext>
                </a:extLst>
              </a:tr>
              <a:tr h="1130478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Oysin</a:t>
                      </a:r>
                      <a:r>
                        <a:rPr lang="fi-FI" dirty="0" smtClean="0"/>
                        <a:t> virtsateiden katetrointiohje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>
                          <a:solidFill>
                            <a:schemeClr val="tx1"/>
                          </a:solidFill>
                        </a:rPr>
                        <a:t>52,2%</a:t>
                      </a:r>
                      <a:endParaRPr lang="fi-FI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86,2%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274551"/>
                  </a:ext>
                </a:extLst>
              </a:tr>
              <a:tr h="1256034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Trakestomoidun</a:t>
                      </a:r>
                      <a:r>
                        <a:rPr lang="fi-FI" dirty="0" smtClean="0"/>
                        <a:t> alahengitysteiden imemisohje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47,6%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72,4%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080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175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solidFill>
                  <a:schemeClr val="tx2"/>
                </a:solidFill>
              </a:rPr>
              <a:t>Johtopäätökset</a:t>
            </a:r>
            <a:endParaRPr lang="fi-FI" dirty="0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Oysin</a:t>
            </a:r>
            <a:r>
              <a:rPr lang="fi-FI" dirty="0" smtClean="0"/>
              <a:t> ja terveyskeskusten välillä tulokset pääosin yhteneväiset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b="1" dirty="0" smtClean="0"/>
              <a:t>Kaikilla kehitettävää</a:t>
            </a:r>
          </a:p>
          <a:p>
            <a:pPr lvl="1"/>
            <a:r>
              <a:rPr lang="fi-FI" dirty="0" smtClean="0"/>
              <a:t>Verisuonikanyylin pistokohdan päivittäisessä </a:t>
            </a:r>
            <a:r>
              <a:rPr lang="fi-FI" b="1" dirty="0" smtClean="0"/>
              <a:t>seurannassa</a:t>
            </a:r>
            <a:r>
              <a:rPr lang="fi-FI" dirty="0" smtClean="0"/>
              <a:t> ja huomioiden </a:t>
            </a:r>
            <a:r>
              <a:rPr lang="fi-FI" b="1" dirty="0" smtClean="0"/>
              <a:t>kirjaamisissa </a:t>
            </a:r>
          </a:p>
          <a:p>
            <a:pPr lvl="1"/>
            <a:r>
              <a:rPr lang="fi-FI" dirty="0" smtClean="0"/>
              <a:t>Vuodepotilaan asento- ja suunhoidossa </a:t>
            </a:r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6840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400" dirty="0" smtClean="0">
                <a:solidFill>
                  <a:schemeClr val="tx2"/>
                </a:solidFill>
              </a:rPr>
              <a:t>Taustatietoa </a:t>
            </a:r>
            <a:endParaRPr lang="fi-FI" sz="4400" dirty="0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2228" cy="4350470"/>
          </a:xfrm>
        </p:spPr>
        <p:txBody>
          <a:bodyPr>
            <a:normAutofit fontScale="85000" lnSpcReduction="20000"/>
          </a:bodyPr>
          <a:lstStyle/>
          <a:p>
            <a:r>
              <a:rPr lang="fi-FI" dirty="0" smtClean="0"/>
              <a:t>Potilaspaikkamäärät yhteensä 481 (vaihteluväli 8-38) </a:t>
            </a:r>
          </a:p>
          <a:p>
            <a:pPr marL="0" indent="0">
              <a:buNone/>
            </a:pPr>
            <a:endParaRPr lang="fi-FI" sz="1100" dirty="0" smtClean="0"/>
          </a:p>
          <a:p>
            <a:r>
              <a:rPr lang="fi-FI" dirty="0" smtClean="0"/>
              <a:t>Potilaiden lkm kartoituspäivänä 380 (käyttöaste 79%)</a:t>
            </a:r>
          </a:p>
          <a:p>
            <a:pPr marL="0" indent="0">
              <a:buNone/>
            </a:pPr>
            <a:endParaRPr lang="fi-FI" sz="1200" dirty="0" smtClean="0"/>
          </a:p>
          <a:p>
            <a:r>
              <a:rPr lang="fi-FI" dirty="0" smtClean="0"/>
              <a:t>Yhden hengen huone (</a:t>
            </a:r>
            <a:r>
              <a:rPr lang="fi-FI" dirty="0" err="1" smtClean="0"/>
              <a:t>wc+suihku</a:t>
            </a:r>
            <a:r>
              <a:rPr lang="fi-FI" dirty="0" smtClean="0"/>
              <a:t>) 32 (12,3%)</a:t>
            </a:r>
          </a:p>
          <a:p>
            <a:pPr marL="0" indent="0">
              <a:buNone/>
            </a:pPr>
            <a:endParaRPr lang="fi-FI" sz="1200" dirty="0" smtClean="0"/>
          </a:p>
          <a:p>
            <a:r>
              <a:rPr lang="fi-FI" dirty="0" smtClean="0"/>
              <a:t>Epidemiat vuoden sisällä (noro ja influenssa ei lainkaan)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Covid-19  2 (7,1%)</a:t>
            </a:r>
          </a:p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FI" dirty="0" smtClean="0"/>
              <a:t>Terveyskeskus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350470"/>
          </a:xfrm>
        </p:spPr>
        <p:txBody>
          <a:bodyPr>
            <a:normAutofit fontScale="85000" lnSpcReduction="20000"/>
          </a:bodyPr>
          <a:lstStyle/>
          <a:p>
            <a:r>
              <a:rPr lang="fi-FI" dirty="0" smtClean="0"/>
              <a:t>Potilaspaikkamäärät </a:t>
            </a:r>
            <a:r>
              <a:rPr lang="fi-FI" dirty="0"/>
              <a:t>yhteensä </a:t>
            </a:r>
            <a:r>
              <a:rPr lang="fi-FI" dirty="0" smtClean="0"/>
              <a:t>771 </a:t>
            </a:r>
            <a:r>
              <a:rPr lang="fi-FI" dirty="0"/>
              <a:t>(vaihteluväli </a:t>
            </a:r>
            <a:r>
              <a:rPr lang="fi-FI" dirty="0" smtClean="0"/>
              <a:t>15-45)  </a:t>
            </a:r>
          </a:p>
          <a:p>
            <a:pPr marL="0" indent="0">
              <a:buNone/>
            </a:pPr>
            <a:endParaRPr lang="fi-FI" sz="1200" dirty="0"/>
          </a:p>
          <a:p>
            <a:r>
              <a:rPr lang="fi-FI" dirty="0"/>
              <a:t>Potilaiden lkm kartoituspäivänä </a:t>
            </a:r>
            <a:r>
              <a:rPr lang="fi-FI" dirty="0" smtClean="0"/>
              <a:t>655 </a:t>
            </a:r>
            <a:r>
              <a:rPr lang="fi-FI" dirty="0"/>
              <a:t>(käyttöaste </a:t>
            </a:r>
            <a:r>
              <a:rPr lang="fi-FI" dirty="0" smtClean="0"/>
              <a:t>85%)</a:t>
            </a:r>
          </a:p>
          <a:p>
            <a:pPr marL="0" indent="0">
              <a:buNone/>
            </a:pPr>
            <a:endParaRPr lang="fi-FI" sz="1100" dirty="0" smtClean="0"/>
          </a:p>
          <a:p>
            <a:r>
              <a:rPr lang="fi-FI" dirty="0" smtClean="0"/>
              <a:t>Yhden hengen huoneita (</a:t>
            </a:r>
            <a:r>
              <a:rPr lang="fi-FI" dirty="0" err="1" smtClean="0"/>
              <a:t>wc+suihku</a:t>
            </a:r>
            <a:r>
              <a:rPr lang="fi-FI" dirty="0" smtClean="0"/>
              <a:t>)  107 (24,2%)</a:t>
            </a:r>
          </a:p>
          <a:p>
            <a:pPr marL="0" indent="0">
              <a:buNone/>
            </a:pPr>
            <a:endParaRPr lang="fi-FI" sz="1200" dirty="0" smtClean="0"/>
          </a:p>
          <a:p>
            <a:r>
              <a:rPr lang="fi-FI" dirty="0"/>
              <a:t>Epidemiat vuoden sisällä </a:t>
            </a:r>
            <a:endParaRPr lang="fi-FI" dirty="0" smtClean="0"/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(noro </a:t>
            </a:r>
            <a:r>
              <a:rPr lang="fi-FI" dirty="0"/>
              <a:t>ja influenssa ei  </a:t>
            </a:r>
            <a:endParaRPr lang="fi-FI" dirty="0" smtClean="0"/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lainkaan) </a:t>
            </a:r>
          </a:p>
          <a:p>
            <a:pPr marL="0" indent="0">
              <a:buNone/>
            </a:pPr>
            <a:r>
              <a:rPr lang="fi-FI" dirty="0" smtClean="0"/>
              <a:t>     Covid-19  4 (13,8%)</a:t>
            </a:r>
            <a:endParaRPr lang="fi-FI" dirty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i-FI" dirty="0" smtClean="0"/>
              <a:t>OYS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475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>
                <a:solidFill>
                  <a:schemeClr val="tx2"/>
                </a:solidFill>
              </a:rPr>
              <a:t>Seurantalomake</a:t>
            </a:r>
            <a:endParaRPr lang="fi-FI" dirty="0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fi-FI" u="sng" dirty="0"/>
              <a:t>Osa-alueet</a:t>
            </a:r>
            <a:r>
              <a:rPr lang="fi-FI" dirty="0"/>
              <a:t>: käsihygienian toteutuminen, verisuoni- ja virtsakatetrien käsittely sekä keuhkokuumeen torjunta </a:t>
            </a:r>
            <a:r>
              <a:rPr lang="fi-FI" dirty="0" smtClean="0"/>
              <a:t>hengitysvajauspotilaalla</a:t>
            </a:r>
          </a:p>
          <a:p>
            <a:pPr marL="0" indent="0">
              <a:buNone/>
            </a:pPr>
            <a:endParaRPr lang="fi-FI" sz="1000" dirty="0" smtClean="0"/>
          </a:p>
          <a:p>
            <a:r>
              <a:rPr lang="fi-FI" dirty="0" smtClean="0"/>
              <a:t>Seurantalomake toimii myös infektioiden torjunnan työkaluna osastoille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7809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1520" y="1628800"/>
            <a:ext cx="8496944" cy="1944216"/>
          </a:xfrm>
        </p:spPr>
        <p:txBody>
          <a:bodyPr>
            <a:normAutofit/>
          </a:bodyPr>
          <a:lstStyle/>
          <a:p>
            <a:r>
              <a:rPr lang="fi-FI" sz="4400" dirty="0" smtClean="0">
                <a:solidFill>
                  <a:schemeClr val="tx2"/>
                </a:solidFill>
              </a:rPr>
              <a:t>Käsihygienia tuloksia</a:t>
            </a:r>
            <a:endParaRPr lang="fi-FI" sz="4400" dirty="0">
              <a:solidFill>
                <a:schemeClr val="tx2"/>
              </a:solidFill>
            </a:endParaRPr>
          </a:p>
        </p:txBody>
      </p:sp>
      <p:pic>
        <p:nvPicPr>
          <p:cNvPr id="3" name="Kuva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284984"/>
            <a:ext cx="4248472" cy="30073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1441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/>
          <p:cNvSpPr txBox="1"/>
          <p:nvPr/>
        </p:nvSpPr>
        <p:spPr>
          <a:xfrm>
            <a:off x="1043608" y="332656"/>
            <a:ext cx="6840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400" dirty="0" smtClean="0">
                <a:solidFill>
                  <a:schemeClr val="tx2"/>
                </a:solidFill>
                <a:latin typeface="Trebuchet MS" pitchFamily="34" charset="0"/>
              </a:rPr>
              <a:t>Käsihuuhteiden saatavuus</a:t>
            </a:r>
            <a:endParaRPr lang="fi-FI" sz="4400" dirty="0">
              <a:solidFill>
                <a:schemeClr val="tx2"/>
              </a:solidFill>
              <a:latin typeface="Trebuchet MS" pitchFamily="34" charset="0"/>
            </a:endParaRP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952978"/>
              </p:ext>
            </p:extLst>
          </p:nvPr>
        </p:nvGraphicFramePr>
        <p:xfrm>
          <a:off x="395536" y="1102096"/>
          <a:ext cx="8136903" cy="5496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301">
                  <a:extLst>
                    <a:ext uri="{9D8B030D-6E8A-4147-A177-3AD203B41FA5}">
                      <a16:colId xmlns:a16="http://schemas.microsoft.com/office/drawing/2014/main" val="920651248"/>
                    </a:ext>
                  </a:extLst>
                </a:gridCol>
                <a:gridCol w="2712301">
                  <a:extLst>
                    <a:ext uri="{9D8B030D-6E8A-4147-A177-3AD203B41FA5}">
                      <a16:colId xmlns:a16="http://schemas.microsoft.com/office/drawing/2014/main" val="2103494197"/>
                    </a:ext>
                  </a:extLst>
                </a:gridCol>
                <a:gridCol w="2712301">
                  <a:extLst>
                    <a:ext uri="{9D8B030D-6E8A-4147-A177-3AD203B41FA5}">
                      <a16:colId xmlns:a16="http://schemas.microsoft.com/office/drawing/2014/main" val="72448242"/>
                    </a:ext>
                  </a:extLst>
                </a:gridCol>
              </a:tblGrid>
              <a:tr h="414569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OYS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TK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1816987"/>
                  </a:ext>
                </a:extLst>
              </a:tr>
              <a:tr h="10222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 </a:t>
                      </a:r>
                    </a:p>
                    <a:p>
                      <a:r>
                        <a:rPr lang="fi-FI" sz="1800" dirty="0" smtClean="0"/>
                        <a:t>Potilassänkyjen pääty/yöpöytä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431 (81,6%)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515 (68,1%)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829465"/>
                  </a:ext>
                </a:extLst>
              </a:tr>
              <a:tr h="715558"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Hoitajien/lääkäreiden kiertokärryt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94 (63,1%)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 97 (58,8%)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724291"/>
                  </a:ext>
                </a:extLst>
              </a:tr>
              <a:tr h="966640"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Yhteiskäytössä olevien tietokoneiden läheisyydessä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337 (83,2%)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248 (86%)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5711185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dirty="0" smtClean="0"/>
                        <a:t>Potilashuoneet, joissa ei lainkaan käsihuuhdetta  </a:t>
                      </a: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 0 (0%)</a:t>
                      </a: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 7 (1,6%)</a:t>
                      </a:r>
                    </a:p>
                    <a:p>
                      <a:r>
                        <a:rPr lang="fi-FI" dirty="0" smtClean="0"/>
                        <a:t>Kaikissa</a:t>
                      </a:r>
                      <a:r>
                        <a:rPr lang="fi-FI" baseline="0" dirty="0" smtClean="0"/>
                        <a:t> syynä potilaasta johtuva väärinkäyttö, muistamattomuus yms.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867806"/>
                  </a:ext>
                </a:extLst>
              </a:tr>
              <a:tr h="118872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b="1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Käsien desinfektio on tärkein yksittäinen toimenpide hoitoon liittyvien infektioiden torjunnassa. </a:t>
                      </a:r>
                      <a:r>
                        <a:rPr lang="fi-FI" b="1" dirty="0" smtClean="0">
                          <a:solidFill>
                            <a:schemeClr val="tx2"/>
                          </a:solidFill>
                        </a:rPr>
                        <a:t>Se estää käsien välityksellä tapahtuvaa kosketustartuntaa vähentämällä väliaikaista mikrobiflooraa.</a:t>
                      </a:r>
                      <a:endParaRPr lang="fi-FI" sz="1800" b="1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i-FI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57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20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solidFill>
                  <a:schemeClr val="tx2"/>
                </a:solidFill>
              </a:rPr>
              <a:t>Käsihygienian kulmakiviä</a:t>
            </a:r>
            <a:endParaRPr lang="fi-FI" dirty="0">
              <a:solidFill>
                <a:schemeClr val="tx2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70000" lnSpcReduction="20000"/>
          </a:bodyPr>
          <a:lstStyle/>
          <a:p>
            <a:r>
              <a:rPr lang="fi-FI" dirty="0" smtClean="0"/>
              <a:t>Käsihuuhde </a:t>
            </a:r>
            <a:r>
              <a:rPr lang="fi-FI" dirty="0"/>
              <a:t>on vaivattomasti tarjolla niissä paikoissa, joissa sitä </a:t>
            </a:r>
            <a:r>
              <a:rPr lang="fi-FI" dirty="0" smtClean="0"/>
              <a:t>käytetään</a:t>
            </a:r>
          </a:p>
          <a:p>
            <a:pPr marL="0" indent="0">
              <a:buNone/>
            </a:pPr>
            <a:endParaRPr lang="fi-FI" sz="1400" dirty="0"/>
          </a:p>
          <a:p>
            <a:r>
              <a:rPr lang="fi-FI" dirty="0" smtClean="0"/>
              <a:t>Käsihuuhdetta </a:t>
            </a:r>
            <a:r>
              <a:rPr lang="fi-FI" dirty="0"/>
              <a:t>on kaikissa potilassänkyjen </a:t>
            </a:r>
            <a:r>
              <a:rPr lang="fi-FI" dirty="0" smtClean="0"/>
              <a:t>sängynpäätytelineissä</a:t>
            </a:r>
          </a:p>
          <a:p>
            <a:pPr marL="0" indent="0">
              <a:buNone/>
            </a:pPr>
            <a:endParaRPr lang="fi-FI" sz="1400" dirty="0"/>
          </a:p>
          <a:p>
            <a:r>
              <a:rPr lang="fi-FI" dirty="0" smtClean="0"/>
              <a:t>Potilashuoneiden </a:t>
            </a:r>
            <a:r>
              <a:rPr lang="fi-FI" dirty="0"/>
              <a:t>käsienpesualtaalla on käsien </a:t>
            </a:r>
            <a:r>
              <a:rPr lang="fi-FI" dirty="0" smtClean="0"/>
              <a:t>desinfektio-ohje</a:t>
            </a:r>
          </a:p>
          <a:p>
            <a:pPr marL="0" indent="0">
              <a:buNone/>
            </a:pPr>
            <a:endParaRPr lang="fi-FI" sz="1400" dirty="0"/>
          </a:p>
          <a:p>
            <a:r>
              <a:rPr lang="fi-FI" dirty="0" smtClean="0"/>
              <a:t>Potilashuoneiden </a:t>
            </a:r>
            <a:r>
              <a:rPr lang="fi-FI" dirty="0"/>
              <a:t>yhteydessä olevissa WC:ssä </a:t>
            </a:r>
            <a:r>
              <a:rPr lang="fi-FI" dirty="0" smtClean="0"/>
              <a:t> (suihku tai ei) on käsihuuhdetta</a:t>
            </a:r>
          </a:p>
          <a:p>
            <a:pPr marL="0" indent="0">
              <a:buNone/>
            </a:pPr>
            <a:endParaRPr lang="fi-FI" sz="1400" dirty="0" smtClean="0"/>
          </a:p>
          <a:p>
            <a:pPr marL="0" indent="0">
              <a:buNone/>
            </a:pPr>
            <a:endParaRPr lang="fi-FI" sz="1400" dirty="0"/>
          </a:p>
          <a:p>
            <a:r>
              <a:rPr lang="fi-FI" dirty="0" smtClean="0"/>
              <a:t>Käsihuuhdeannostelijoita </a:t>
            </a:r>
            <a:r>
              <a:rPr lang="fi-FI" dirty="0"/>
              <a:t>on saatavilla molemmilla käytävillä ja </a:t>
            </a:r>
            <a:r>
              <a:rPr lang="fi-FI" dirty="0" smtClean="0"/>
              <a:t>päiväsalissa</a:t>
            </a:r>
          </a:p>
          <a:p>
            <a:pPr marL="0" indent="0">
              <a:buNone/>
            </a:pPr>
            <a:endParaRPr lang="fi-FI" sz="1600" dirty="0"/>
          </a:p>
          <a:p>
            <a:r>
              <a:rPr lang="fi-FI" dirty="0" smtClean="0"/>
              <a:t>Käsihuuhdetaskupulloja </a:t>
            </a:r>
            <a:r>
              <a:rPr lang="fi-FI" dirty="0"/>
              <a:t>tilanteisiin, jos jossain potilashuoneessa ei voi potilaan vuoksi pitää käsihuuhdetta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8417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ulukk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046089"/>
              </p:ext>
            </p:extLst>
          </p:nvPr>
        </p:nvGraphicFramePr>
        <p:xfrm>
          <a:off x="179511" y="886073"/>
          <a:ext cx="8496945" cy="5890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315">
                  <a:extLst>
                    <a:ext uri="{9D8B030D-6E8A-4147-A177-3AD203B41FA5}">
                      <a16:colId xmlns:a16="http://schemas.microsoft.com/office/drawing/2014/main" val="1537511421"/>
                    </a:ext>
                  </a:extLst>
                </a:gridCol>
                <a:gridCol w="2832315">
                  <a:extLst>
                    <a:ext uri="{9D8B030D-6E8A-4147-A177-3AD203B41FA5}">
                      <a16:colId xmlns:a16="http://schemas.microsoft.com/office/drawing/2014/main" val="2569629302"/>
                    </a:ext>
                  </a:extLst>
                </a:gridCol>
                <a:gridCol w="2832315">
                  <a:extLst>
                    <a:ext uri="{9D8B030D-6E8A-4147-A177-3AD203B41FA5}">
                      <a16:colId xmlns:a16="http://schemas.microsoft.com/office/drawing/2014/main" val="687527734"/>
                    </a:ext>
                  </a:extLst>
                </a:gridCol>
              </a:tblGrid>
              <a:tr h="440438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OYS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TK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615064"/>
                  </a:ext>
                </a:extLst>
              </a:tr>
              <a:tr h="888111">
                <a:tc>
                  <a:txBody>
                    <a:bodyPr/>
                    <a:lstStyle/>
                    <a:p>
                      <a:r>
                        <a:rPr lang="fi-FI" dirty="0" smtClean="0"/>
                        <a:t>Käsihuuhdekulutus tiedossa (%)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100%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89,7%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7347971"/>
                  </a:ext>
                </a:extLst>
              </a:tr>
              <a:tr h="15056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Käsihuuhdekulutus l/ 100hp, ka (vaihteluväli) </a:t>
                      </a:r>
                      <a:r>
                        <a:rPr lang="fi-FI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Tavoitetaso käsihuuhdekulutukselle on 10l/100hp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8 (4,6-11,2)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4,1 (2-11,7)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918548"/>
                  </a:ext>
                </a:extLst>
              </a:tr>
              <a:tr h="1268731">
                <a:tc>
                  <a:txBody>
                    <a:bodyPr/>
                    <a:lstStyle/>
                    <a:p>
                      <a:r>
                        <a:rPr lang="fi-FI" dirty="0" smtClean="0"/>
                        <a:t>Käsihuuhdekulutusten käsittely osastolla vuosittain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15 ( 60,9%)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23 (79,3%)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095258"/>
                  </a:ext>
                </a:extLst>
              </a:tr>
              <a:tr h="178794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b="1" dirty="0" smtClean="0">
                          <a:solidFill>
                            <a:schemeClr val="tx2"/>
                          </a:solidFill>
                        </a:rPr>
                        <a:t>Käsihygienian kulmakiviä: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Käsihuuhdekulutuksen vaihteluun kiinnitetään huomiota ja huuhdekulutuksen vähenemisen syistä keskustellaan.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50" dirty="0" smtClean="0"/>
                    </a:p>
                    <a:p>
                      <a:r>
                        <a:rPr lang="fi-FI" dirty="0" smtClean="0"/>
                        <a:t>Osaston vuosittaisia käsihuuhdekulutuksia ja käsihygienian havainnointituloksia seurataan ja käsitellään esim. osastokokouksissa.</a:t>
                      </a:r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767265"/>
                  </a:ext>
                </a:extLst>
              </a:tr>
            </a:tbl>
          </a:graphicData>
        </a:graphic>
      </p:graphicFrame>
      <p:sp>
        <p:nvSpPr>
          <p:cNvPr id="3" name="Tekstiruutu 2"/>
          <p:cNvSpPr txBox="1"/>
          <p:nvPr/>
        </p:nvSpPr>
        <p:spPr>
          <a:xfrm>
            <a:off x="1259632" y="17241"/>
            <a:ext cx="69847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400" dirty="0" smtClean="0">
                <a:solidFill>
                  <a:schemeClr val="tx2"/>
                </a:solidFill>
                <a:latin typeface="Trebuchet MS" pitchFamily="34" charset="0"/>
              </a:rPr>
              <a:t>Käsihuuhdekulutukset</a:t>
            </a:r>
            <a:endParaRPr lang="fi-FI" sz="4400" dirty="0">
              <a:solidFill>
                <a:schemeClr val="tx2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9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SH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/>
      </a:spPr>
      <a:bodyPr rtlCol="0" anchor="ctr"/>
      <a:lstStyle>
        <a:defPPr algn="ctr">
          <a:defRPr dirty="0" smtClean="0">
            <a:solidFill>
              <a:schemeClr val="tx1"/>
            </a:solidFill>
            <a:latin typeface="Trebuchet MS" pitchFamily="34" charset="0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latin typeface="Trebuchet MS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Koulutusmateriaali (sisältötyyppi)" ma:contentTypeID="0x010100E993358E494F344F8D6048E76D09AF020A007628AA875F93584E8BFB272C4723E035" ma:contentTypeVersion="51" ma:contentTypeDescription="" ma:contentTypeScope="" ma:versionID="13000959c0f6843a30fd9fccf4aad81d">
  <xsd:schema xmlns:xsd="http://www.w3.org/2001/XMLSchema" xmlns:xs="http://www.w3.org/2001/XMLSchema" xmlns:p="http://schemas.microsoft.com/office/2006/metadata/properties" xmlns:ns1="http://schemas.microsoft.com/sharepoint/v3" xmlns:ns2="0af04246-5dcb-4e38-b8a1-4adaeb368127" xmlns:ns3="d3e50268-7799-48af-83c3-9a9b063078bc" targetNamespace="http://schemas.microsoft.com/office/2006/metadata/properties" ma:root="true" ma:fieldsID="25e210337e4485dc95c5e8087b813b2b" ns1:_="" ns2:_="" ns3:_="">
    <xsd:import namespace="http://schemas.microsoft.com/sharepoint/v3"/>
    <xsd:import namespace="0af04246-5dcb-4e38-b8a1-4adaeb368127"/>
    <xsd:import namespace="d3e50268-7799-48af-83c3-9a9b063078bc"/>
    <xsd:element name="properties">
      <xsd:complexType>
        <xsd:sequence>
          <xsd:element name="documentManagement">
            <xsd:complexType>
              <xsd:all>
                <xsd:element ref="ns2:Erittäin_x0020_tärkeä_x002c__x0020__x0020_kriittinen_x0020_tai_x0020_päivystysdokumentti" minOccurs="0"/>
                <xsd:element ref="ns2:Dokumentin_x0020_sisällöstä_x0020_vastaava_x0028_t_x0029__x0020__x002f__x0020_asiantuntija_x0028_t_x0029_"/>
                <xsd:element ref="ns2:Dokumjentin_x0020_hyväksyjä"/>
                <xsd:element ref="ns2:Turvallisuustietoisku" minOccurs="0"/>
                <xsd:element ref="ns1:Language" minOccurs="0"/>
                <xsd:element ref="ns3:Julkaise_x0020_extranetissa" minOccurs="0"/>
                <xsd:element ref="ns3:Julkaise_x0020_internetissä" minOccurs="0"/>
                <xsd:element ref="ns3:Julkaise_x0020_intranetissa" minOccurs="0"/>
                <xsd:element ref="ns3:cd9fa66b05f24776892a63c6fb772e2f" minOccurs="0"/>
                <xsd:element ref="ns3:n20b6b3d9a8f4638937a9d1d1dec5738" minOccurs="0"/>
                <xsd:element ref="ns3:ab42df24dbb04f55bc336c85f92eff00" minOccurs="0"/>
                <xsd:element ref="ns3:_dlc_DocId" minOccurs="0"/>
                <xsd:element ref="ns3:_dlc_DocIdUrl" minOccurs="0"/>
                <xsd:element ref="ns3:_dlc_DocIdPersistId" minOccurs="0"/>
                <xsd:element ref="ns3:p1983d610e0d4731a3788cc4c5855e1b" minOccurs="0"/>
                <xsd:element ref="ns3:TaxCatchAll" minOccurs="0"/>
                <xsd:element ref="ns3:n8b7dceb557a4bd5a6f48e1feceef73f" minOccurs="0"/>
                <xsd:element ref="ns2:Koulutuksen_x0020_ajankohta" minOccurs="0"/>
                <xsd:element ref="ns3:TaxCatchAllLabel" minOccurs="0"/>
                <xsd:element ref="ns3:dcbcdd319c9d484f9dc5161892e5c0c3" minOccurs="0"/>
                <xsd:element ref="ns3:bad6acabb1c24909a1a688c49f883f4d" minOccurs="0"/>
                <xsd:element ref="ns3:Julkaistu_x0020_internetiin" minOccurs="0"/>
                <xsd:element ref="ns3:Julkaistu_x0020_intranetiin" minOccurs="0"/>
                <xsd:element ref="ns3:Julkisuus"/>
                <xsd:element ref="ns3:Viittaus_x0020_aiempaan_x0020_dokumentaatioon" minOccurs="0"/>
                <xsd:element ref="ns3:DokumenttienJarjestysnro" minOccurs="0"/>
                <xsd:element ref="ns3:p29133bec810493ea0a0db9a40008070" minOccurs="0"/>
                <xsd:element ref="ns3:dcbfe2a265e14726b4e3bf442009874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2" nillable="true" ma:displayName="Language" ma:default="Finnish (Finland)" ma:format="Dropdown" ma:internalName="Language">
      <xsd:simpleType>
        <xsd:union memberTypes="dms:Text">
          <xsd:simpleType>
            <xsd:restriction base="dms:Choice">
              <xsd:enumeration value="Arabic (Saudi Arabia)"/>
              <xsd:enumeration value="Bulgarian (Bulgaria)"/>
              <xsd:enumeration value="Chinese (Hong Kong S.A.R.)"/>
              <xsd:enumeration value="Chinese (People's Republic of China)"/>
              <xsd:enumeration value="Chinese (Taiwan)"/>
              <xsd:enumeration value="Croatian (Croatia)"/>
              <xsd:enumeration value="Czech (Czech Republic)"/>
              <xsd:enumeration value="Danish (Denmark)"/>
              <xsd:enumeration value="Dutch (Netherlands)"/>
              <xsd:enumeration value="English"/>
              <xsd:enumeration value="Estonian (Estonia)"/>
              <xsd:enumeration value="Finnish (Finland)"/>
              <xsd:enumeration value="French (France)"/>
              <xsd:enumeration value="German (Germany)"/>
              <xsd:enumeration value="Greek (Greece)"/>
              <xsd:enumeration value="Hebrew (Israel)"/>
              <xsd:enumeration value="Hindi (India)"/>
              <xsd:enumeration value="Hungarian (Hungary)"/>
              <xsd:enumeration value="Indonesian (Indonesia)"/>
              <xsd:enumeration value="Italian (Italy)"/>
              <xsd:enumeration value="Japanese (Japan)"/>
              <xsd:enumeration value="Korean (Korea)"/>
              <xsd:enumeration value="Latvian (Latvia)"/>
              <xsd:enumeration value="Lithuanian (Lithuania)"/>
              <xsd:enumeration value="Malay (Malaysia)"/>
              <xsd:enumeration value="Norwegian (Bokmal) (Norway)"/>
              <xsd:enumeration value="Polish (Poland)"/>
              <xsd:enumeration value="Portuguese (Brazil)"/>
              <xsd:enumeration value="Portuguese (Portugal)"/>
              <xsd:enumeration value="Romanian (Romania)"/>
              <xsd:enumeration value="Russian (Russia)"/>
              <xsd:enumeration value="Serbian (Latin) (Serbia)"/>
              <xsd:enumeration value="Slovak (Slovakia)"/>
              <xsd:enumeration value="Slovenian (Slovenia)"/>
              <xsd:enumeration value="Spanish (Spain)"/>
              <xsd:enumeration value="Swedish (Sweden)"/>
              <xsd:enumeration value="Thai (Thailand)"/>
              <xsd:enumeration value="Turkish (Turkey)"/>
              <xsd:enumeration value="Ukrainian (Ukraine)"/>
              <xsd:enumeration value="Urdu (Islamic Republic of Pakistan)"/>
              <xsd:enumeration value="Vietnamese (Vietnam)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f04246-5dcb-4e38-b8a1-4adaeb368127" elementFormDefault="qualified">
    <xsd:import namespace="http://schemas.microsoft.com/office/2006/documentManagement/types"/>
    <xsd:import namespace="http://schemas.microsoft.com/office/infopath/2007/PartnerControls"/>
    <xsd:element name="Erittäin_x0020_tärkeä_x002c__x0020__x0020_kriittinen_x0020_tai_x0020_päivystysdokumentti" ma:index="6" nillable="true" ma:displayName="Erittäin tärkeä,  kriittinen tai päivystyksellinen dokumentti" ma:default="0" ma:description="Valitse 'Kyllä' jos tämä dokumentti on potilaan hoidossa tai muussa toiminnassa erityisen tärkeä dokumentti." ma:internalName="Eritt_x00e4_in_x0020_t_x00e4_rke_x00e4__x002C__x0020__x0020_kriittinen_x0020_tai_x0020_p_x00e4_ivystysdokumentti">
      <xsd:simpleType>
        <xsd:restriction base="dms:Boolean"/>
      </xsd:simpleType>
    </xsd:element>
    <xsd:element name="Dokumentin_x0020_sisällöstä_x0020_vastaava_x0028_t_x0029__x0020__x002f__x0020_asiantuntija_x0028_t_x0029_" ma:index="9" ma:displayName="Dokumentin sisällöstä vastaava(t) / asiantuntija(t) + intraan tallentaja" ma:description="" ma:list="UserInfo" ma:SharePointGroup="0" ma:internalName="Dokumentin_x0020_sis_x00e4_ll_x00f6_st_x00e4__x0020_vastaava_x0028_t_x0029__x0020__x002F__x0020_asiantuntija_x0028_t_x0029_" ma:showField="Tit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jentin_x0020_hyväksyjä" ma:index="10" ma:displayName="Dokumentin hyväksyjä(t)" ma:description="" ma:list="UserInfo" ma:SharePointGroup="0" ma:internalName="Dokumjentin_x0020_hyv_x00e4_ksyj_x00e4_" ma:readOnly="false" ma:showField="Tit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urvallisuustietoisku" ma:index="11" nillable="true" ma:displayName="Turvallisuustietoisku" ma:default="0" ma:description="Valitse tämä, jos haluat dokumentin myös turvallisuustietoiskuksi" ma:internalName="Turvallisuustietoisku">
      <xsd:simpleType>
        <xsd:restriction base="dms:Boolean"/>
      </xsd:simpleType>
    </xsd:element>
    <xsd:element name="Koulutuksen_x0020_ajankohta" ma:index="30" nillable="true" ma:displayName="Koulutuksen ajankohta" ma:description="" ma:format="DateTime" ma:internalName="Koulutuksen_x0020_ajankohta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e50268-7799-48af-83c3-9a9b063078bc" elementFormDefault="qualified">
    <xsd:import namespace="http://schemas.microsoft.com/office/2006/documentManagement/types"/>
    <xsd:import namespace="http://schemas.microsoft.com/office/infopath/2007/PartnerControls"/>
    <xsd:element name="Julkaise_x0020_extranetissa" ma:index="13" nillable="true" ma:displayName="Julkaise extranetissa" ma:default="0" ma:internalName="Julkaise_x0020_extranetissa" ma:readOnly="false">
      <xsd:simpleType>
        <xsd:restriction base="dms:Boolean"/>
      </xsd:simpleType>
    </xsd:element>
    <xsd:element name="Julkaise_x0020_internetissä" ma:index="14" nillable="true" ma:displayName="Julkaise internetissä" ma:default="0" ma:internalName="Julkaise_x0020_internetiss_x00e4_">
      <xsd:simpleType>
        <xsd:restriction base="dms:Boolean"/>
      </xsd:simpleType>
    </xsd:element>
    <xsd:element name="Julkaise_x0020_intranetissa" ma:index="15" nillable="true" ma:displayName="Julkaise intranetissa" ma:default="1" ma:internalName="Julkaise_x0020_intranetissa">
      <xsd:simpleType>
        <xsd:restriction base="dms:Boolean"/>
      </xsd:simpleType>
    </xsd:element>
    <xsd:element name="cd9fa66b05f24776892a63c6fb772e2f" ma:index="17" ma:taxonomy="true" ma:internalName="cd9fa66b05f24776892a63c6fb772e2f" ma:taxonomyFieldName="Kohde_x002d__x0020__x002F__x0020_ty_x00f6_ntekij_x00e4_ryhm_x00e4_" ma:displayName="Kohde- / työntekijäryhmä" ma:readOnly="false" ma:fieldId="{cd9fa66b-05f2-4776-892a-63c6fb772e2f}" ma:sspId="fe7d6957-b623-48c5-941b-77be73948d87" ma:termSetId="92437ae2-e411-4fd9-8f78-058c0c7750e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20b6b3d9a8f4638937a9d1d1dec5738" ma:index="20" ma:taxonomy="true" ma:internalName="n20b6b3d9a8f4638937a9d1d1dec5738" ma:taxonomyFieldName="Toiminnanohjausk_x00e4_sikirja" ma:displayName="Toimintakäsikirja" ma:default="" ma:fieldId="{720b6b3d-9a8f-4638-937a-9d1d1dec5738}" ma:sspId="fe7d6957-b623-48c5-941b-77be73948d87" ma:termSetId="b2a76c15-59d3-4770-9e61-030b81c17d0b" ma:anchorId="7a0b9d1c-55f5-4e60-a6b2-f4f552b9e672" ma:open="false" ma:isKeyword="false">
      <xsd:complexType>
        <xsd:sequence>
          <xsd:element ref="pc:Terms" minOccurs="0" maxOccurs="1"/>
        </xsd:sequence>
      </xsd:complexType>
    </xsd:element>
    <xsd:element name="ab42df24dbb04f55bc336c85f92eff00" ma:index="22" ma:taxonomy="true" ma:internalName="ab42df24dbb04f55bc336c85f92eff00" ma:taxonomyFieldName="Erikoisala" ma:displayName="Erikoisala" ma:readOnly="false" ma:fieldId="{ab42df24-dbb0-4f55-bc33-6c85f92eff00}" ma:sspId="fe7d6957-b623-48c5-941b-77be73948d87" ma:termSetId="bc9b3e2b-2b09-4002-8bda-2c461ace466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23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5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p1983d610e0d4731a3788cc4c5855e1b" ma:index="26" ma:taxonomy="true" ma:internalName="p1983d610e0d4731a3788cc4c5855e1b" ma:taxonomyFieldName="Organisaatiotieto" ma:displayName="Organisaatiotieto" ma:readOnly="false" ma:fieldId="{91983d61-0e0d-4731-a378-8cc4c5855e1b}" ma:sspId="fe7d6957-b623-48c5-941b-77be73948d87" ma:termSetId="56c04874-3ea2-4660-8051-f812e2f350d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7" nillable="true" ma:displayName="Taxonomy Catch All Column" ma:description="" ma:hidden="true" ma:list="{b4597801-4ab2-4691-bc3c-e7fda2469729}" ma:internalName="TaxCatchAll" ma:showField="CatchAllData" ma:web="5fe32029-8c37-43c7-8ba9-4f0e58b0fd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8b7dceb557a4bd5a6f48e1feceef73f" ma:index="28" ma:taxonomy="true" ma:internalName="n8b7dceb557a4bd5a6f48e1feceef73f" ma:taxonomyFieldName="Koulutusmateriaali_x0020__x0028_sis_x00e4_lt_x00f6_tyypin_x0020_metatieto_x0029_" ma:displayName="Koulutusmateriaali" ma:readOnly="false" ma:fieldId="{78b7dceb-557a-4bd5-a6f4-8e1feceef73f}" ma:sspId="fe7d6957-b623-48c5-941b-77be73948d87" ma:termSetId="a5dadb34-a611-4200-aa10-4f3086e82c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31" nillable="true" ma:displayName="Taxonomy Catch All Column1" ma:description="" ma:hidden="true" ma:list="{b4597801-4ab2-4691-bc3c-e7fda2469729}" ma:internalName="TaxCatchAllLabel" ma:readOnly="true" ma:showField="CatchAllDataLabel" ma:web="5fe32029-8c37-43c7-8ba9-4f0e58b0fd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cbcdd319c9d484f9dc5161892e5c0c3" ma:index="33" nillable="true" ma:taxonomy="true" ma:internalName="dcbcdd319c9d484f9dc5161892e5c0c3" ma:taxonomyFieldName="Organisaatiotiedon_x0020_tarkennus_x0020_toiminnan_x0020_mukaan" ma:displayName="Toiminnan tarkennus" ma:fieldId="{dcbcdd31-9c9d-484f-9dc5-161892e5c0c3}" ma:sspId="fe7d6957-b623-48c5-941b-77be73948d87" ma:termSetId="9fd1f0cc-f021-46ef-91c7-e56805365b4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ad6acabb1c24909a1a688c49f883f4d" ma:index="34" ma:taxonomy="true" ma:internalName="bad6acabb1c24909a1a688c49f883f4d" ma:taxonomyFieldName="Kohdeorganisaatio" ma:displayName="Kohdeorganisaatio" ma:readOnly="false" ma:default="" ma:fieldId="{bad6acab-b1c2-4909-a1a6-88c49f883f4d}" ma:taxonomyMulti="true" ma:sspId="fe7d6957-b623-48c5-941b-77be73948d87" ma:termSetId="56c04874-3ea2-4660-8051-f812e2f350d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ulkaistu_x0020_internetiin" ma:index="36" nillable="true" ma:displayName="Julkaistu internetiin" ma:default="0" ma:internalName="Julkaistu_x0020_internetiin">
      <xsd:simpleType>
        <xsd:restriction base="dms:Boolean"/>
      </xsd:simpleType>
    </xsd:element>
    <xsd:element name="Julkaistu_x0020_intranetiin" ma:index="37" nillable="true" ma:displayName="Julkaistu intranetiin" ma:default="0" ma:internalName="Julkaistu_x0020_intranetiin">
      <xsd:simpleType>
        <xsd:restriction base="dms:Boolean"/>
      </xsd:simpleType>
    </xsd:element>
    <xsd:element name="Julkisuus" ma:index="38" ma:displayName="Julkisuus" ma:default="Ei julkinen" ma:description="" ma:format="Dropdown" ma:internalName="Julkisuus" ma:readOnly="false">
      <xsd:simpleType>
        <xsd:restriction base="dms:Choice">
          <xsd:enumeration value="Julkinen"/>
          <xsd:enumeration value="Ei julkinen"/>
          <xsd:enumeration value="Salassa pidettävä"/>
        </xsd:restriction>
      </xsd:simpleType>
    </xsd:element>
    <xsd:element name="Viittaus_x0020_aiempaan_x0020_dokumentaatioon" ma:index="39" nillable="true" ma:displayName="Viittaus aiempaan dokumentaatioon" ma:description="Toisessa sisältötyypissä olevat aiemmat versiot tai nimi/tyyppi muuttunut. Voi käyttää myös jos alkuperäinen dokumentti ulkoisesta lähteestä." ma:format="Hyperlink" ma:internalName="Viittaus_x0020_aiempaan_x0020_dokumentaatioon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kumenttienJarjestysnro" ma:index="40" nillable="true" ma:displayName="DokumenttienJarjestysnro" ma:decimals="0" ma:description="Tällä metatiedolla voidaan lajitella dokumentit haluttuun järjestykseen" ma:internalName="DokumenttienJarjestysnro" ma:percentage="FALSE">
      <xsd:simpleType>
        <xsd:restriction base="dms:Number"/>
      </xsd:simpleType>
    </xsd:element>
    <xsd:element name="p29133bec810493ea0a0db9a40008070" ma:index="41" nillable="true" ma:taxonomy="true" ma:internalName="p29133bec810493ea0a0db9a40008070" ma:taxonomyFieldName="MEO" ma:displayName="MEO" ma:default="" ma:fieldId="{929133be-c810-493e-a0a0-db9a40008070}" ma:sspId="fe7d6957-b623-48c5-941b-77be73948d87" ma:termSetId="b2a76c15-59d3-4770-9e61-030b81c17d0b" ma:anchorId="968258ff-d532-407d-bbdf-30365d4d88fd" ma:open="false" ma:isKeyword="false">
      <xsd:complexType>
        <xsd:sequence>
          <xsd:element ref="pc:Terms" minOccurs="0" maxOccurs="1"/>
        </xsd:sequence>
      </xsd:complexType>
    </xsd:element>
    <xsd:element name="dcbfe2a265e14726b4e3bf442009874f" ma:index="43" nillable="true" ma:taxonomy="true" ma:internalName="dcbfe2a265e14726b4e3bf442009874f" ma:taxonomyFieldName="Kriisiviestint_x00e4_" ma:displayName="Kriisiviestintä" ma:default="" ma:fieldId="{dcbfe2a2-65e1-4726-b4e3-bf442009874f}" ma:sspId="fe7d6957-b623-48c5-941b-77be73948d87" ma:termSetId="5564fb1b-af91-4a4e-871a-61ffaa225bc5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2" ma:displayName="Content Type"/>
        <xsd:element ref="dc:title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fe7d6957-b623-48c5-941b-77be73948d87" ContentTypeId="0x010100E993358E494F344F8D6048E76D09AF020A" PreviousValue="false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http://schemas.microsoft.com/sharepoint/v3">Finnish (Finland)</Language>
    <dcbcdd319c9d484f9dc5161892e5c0c3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Infektioiden torjunta</TermName>
          <TermId xmlns="http://schemas.microsoft.com/office/infopath/2007/PartnerControls">d1bdb641-a1c1-4abf-b66a-298a776eaddb</TermId>
        </TermInfo>
      </Terms>
    </dcbcdd319c9d484f9dc5161892e5c0c3>
    <Dokumentin_x0020_sisällöstä_x0020_vastaava_x0028_t_x0029__x0020__x002f__x0020_asiantuntija_x0028_t_x0029_ xmlns="0af04246-5dcb-4e38-b8a1-4adaeb368127">
      <UserInfo>
        <DisplayName>i:0#.w|oysnet\ukkolasi</DisplayName>
        <AccountId>246</AccountId>
        <AccountType/>
      </UserInfo>
    </Dokumentin_x0020_sisällöstä_x0020_vastaava_x0028_t_x0029__x0020__x002f__x0020_asiantuntija_x0028_t_x0029_>
    <n8b7dceb557a4bd5a6f48e1feceef73f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Koulutuksen aineisto</TermName>
          <TermId xmlns="http://schemas.microsoft.com/office/infopath/2007/PartnerControls">2a72a094-566d-460a-879e-2a18b80594d3</TermId>
        </TermInfo>
      </Terms>
    </n8b7dceb557a4bd5a6f48e1feceef73f>
    <Koulutuksen_x0020_ajankohta xmlns="0af04246-5dcb-4e38-b8a1-4adaeb368127">2021-11-10T22:00:00+00:00</Koulutuksen_x0020_ajankohta>
    <p29133bec810493ea0a0db9a40008070 xmlns="d3e50268-7799-48af-83c3-9a9b063078bc">
      <Terms xmlns="http://schemas.microsoft.com/office/infopath/2007/PartnerControls"/>
    </p29133bec810493ea0a0db9a40008070>
    <Julkaise_x0020_intranetissa xmlns="d3e50268-7799-48af-83c3-9a9b063078bc">true</Julkaise_x0020_intranetissa>
    <cd9fa66b05f24776892a63c6fb772e2f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PPSHP:n henkilöstö</TermName>
          <TermId xmlns="http://schemas.microsoft.com/office/infopath/2007/PartnerControls">7a49a948-31e0-4b0f-83ed-c01fa56f5934</TermId>
        </TermInfo>
      </Terms>
    </cd9fa66b05f24776892a63c6fb772e2f>
    <bad6acabb1c24909a1a688c49f883f4d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PPSHP</TermName>
          <TermId xmlns="http://schemas.microsoft.com/office/infopath/2007/PartnerControls">be8cbbf1-c5fa-44e0-8d6c-f88ba4a3bcc6</TermId>
        </TermInfo>
      </Terms>
    </bad6acabb1c24909a1a688c49f883f4d>
    <n20b6b3d9a8f4638937a9d1d1dec5738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Ei ole toimintakäsikirjaa</TermName>
          <TermId xmlns="http://schemas.microsoft.com/office/infopath/2007/PartnerControls">ed0127a7-f4bb-4299-8de4-a0fcecf35ff1</TermId>
        </TermInfo>
      </Terms>
    </n20b6b3d9a8f4638937a9d1d1dec5738>
    <ab42df24dbb04f55bc336c85f92eff00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Ei erikoisalaa (PPSHP)</TermName>
          <TermId xmlns="http://schemas.microsoft.com/office/infopath/2007/PartnerControls">63c697a3-d3f0-4701-a1c0-7b3ab3656aba</TermId>
        </TermInfo>
      </Terms>
    </ab42df24dbb04f55bc336c85f92eff00>
    <Julkaise_x0020_extranetissa xmlns="d3e50268-7799-48af-83c3-9a9b063078bc">false</Julkaise_x0020_extranetissa>
    <Dokumjentin_x0020_hyväksyjä xmlns="0af04246-5dcb-4e38-b8a1-4adaeb368127">
      <UserInfo>
        <DisplayName>i:0#.w|oysnet\puhtote</DisplayName>
        <AccountId>249</AccountId>
        <AccountType/>
      </UserInfo>
    </Dokumjentin_x0020_hyväksyjä>
    <p1983d610e0d4731a3788cc4c5855e1b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Infektioiden torjuntayksikkö</TermName>
          <TermId xmlns="http://schemas.microsoft.com/office/infopath/2007/PartnerControls">d873b9ee-c5a1-43a5-91cd-d45393df5f8c</TermId>
        </TermInfo>
      </Terms>
    </p1983d610e0d4731a3788cc4c5855e1b>
    <Erittäin_x0020_tärkeä_x002c__x0020__x0020_kriittinen_x0020_tai_x0020_päivystysdokumentti xmlns="0af04246-5dcb-4e38-b8a1-4adaeb368127">false</Erittäin_x0020_tärkeä_x002c__x0020__x0020_kriittinen_x0020_tai_x0020_päivystysdokumentti>
    <Turvallisuustietoisku xmlns="0af04246-5dcb-4e38-b8a1-4adaeb368127">false</Turvallisuustietoisku>
    <Viittaus_x0020_aiempaan_x0020_dokumentaatioon xmlns="d3e50268-7799-48af-83c3-9a9b063078bc">
      <Url xsi:nil="true"/>
      <Description xsi:nil="true"/>
    </Viittaus_x0020_aiempaan_x0020_dokumentaatioon>
    <Julkisuus xmlns="d3e50268-7799-48af-83c3-9a9b063078bc">Julkinen</Julkisuus>
    <DokumenttienJarjestysnro xmlns="d3e50268-7799-48af-83c3-9a9b063078bc" xsi:nil="true"/>
    <Julkaise_x0020_internetissä xmlns="d3e50268-7799-48af-83c3-9a9b063078bc">true</Julkaise_x0020_internetissä>
    <dcbfe2a265e14726b4e3bf442009874f xmlns="d3e50268-7799-48af-83c3-9a9b063078bc">
      <Terms xmlns="http://schemas.microsoft.com/office/infopath/2007/PartnerControls"/>
    </dcbfe2a265e14726b4e3bf442009874f>
    <TaxCatchAll xmlns="d3e50268-7799-48af-83c3-9a9b063078bc">
      <Value>168</Value>
      <Value>166</Value>
      <Value>18</Value>
      <Value>10</Value>
      <Value>165</Value>
      <Value>3</Value>
      <Value>1</Value>
    </TaxCatchAll>
    <_dlc_DocId xmlns="d3e50268-7799-48af-83c3-9a9b063078bc">MUAVRSSTWASF-92438712-348</_dlc_DocId>
    <_dlc_DocIdUrl xmlns="d3e50268-7799-48af-83c3-9a9b063078bc">
      <Url>https://internet.oysnet.ppshp.fi/dokumentit/_layouts/15/DocIdRedir.aspx?ID=MUAVRSSTWASF-92438712-348</Url>
      <Description>MUAVRSSTWASF-92438712-348</Description>
    </_dlc_DocIdUrl>
    <Julkaistu_x0020_intranetiin xmlns="d3e50268-7799-48af-83c3-9a9b063078bc">false</Julkaistu_x0020_intranetiin>
    <Julkaistu_x0020_internetiin xmlns="d3e50268-7799-48af-83c3-9a9b063078bc">false</Julkaistu_x0020_internetiin>
  </documentManagement>
</p:properties>
</file>

<file path=customXml/itemProps1.xml><?xml version="1.0" encoding="utf-8"?>
<ds:datastoreItem xmlns:ds="http://schemas.openxmlformats.org/officeDocument/2006/customXml" ds:itemID="{D06AEB14-6382-4627-874D-AD5BCB5C8B51}"/>
</file>

<file path=customXml/itemProps2.xml><?xml version="1.0" encoding="utf-8"?>
<ds:datastoreItem xmlns:ds="http://schemas.openxmlformats.org/officeDocument/2006/customXml" ds:itemID="{0C60342A-199A-4E5A-BFEB-8E8200323553}"/>
</file>

<file path=customXml/itemProps3.xml><?xml version="1.0" encoding="utf-8"?>
<ds:datastoreItem xmlns:ds="http://schemas.openxmlformats.org/officeDocument/2006/customXml" ds:itemID="{9DE1F733-3103-4C08-92EB-2617A147C07F}"/>
</file>

<file path=customXml/itemProps4.xml><?xml version="1.0" encoding="utf-8"?>
<ds:datastoreItem xmlns:ds="http://schemas.openxmlformats.org/officeDocument/2006/customXml" ds:itemID="{B12B40A8-93BF-4910-AB1F-00BE6756D151}"/>
</file>

<file path=customXml/itemProps5.xml><?xml version="1.0" encoding="utf-8"?>
<ds:datastoreItem xmlns:ds="http://schemas.openxmlformats.org/officeDocument/2006/customXml" ds:itemID="{1BFDEF88-3032-4807-9CE2-4C80D5CCB009}"/>
</file>

<file path=docProps/app.xml><?xml version="1.0" encoding="utf-8"?>
<Properties xmlns="http://schemas.openxmlformats.org/officeDocument/2006/extended-properties" xmlns:vt="http://schemas.openxmlformats.org/officeDocument/2006/docPropsVTypes">
  <Template>PPSHP</Template>
  <TotalTime>1418</TotalTime>
  <Words>1104</Words>
  <Application>Microsoft Office PowerPoint</Application>
  <PresentationFormat>Näytössä katseltava diaesitys (4:3)</PresentationFormat>
  <Paragraphs>241</Paragraphs>
  <Slides>31</Slides>
  <Notes>10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31</vt:i4>
      </vt:variant>
    </vt:vector>
  </HeadingPairs>
  <TitlesOfParts>
    <vt:vector size="36" baseType="lpstr">
      <vt:lpstr>Arial</vt:lpstr>
      <vt:lpstr>Calibri</vt:lpstr>
      <vt:lpstr>Trebuchet MS</vt:lpstr>
      <vt:lpstr>Verdana</vt:lpstr>
      <vt:lpstr>PPSHP</vt:lpstr>
      <vt:lpstr> OYS:n ja terveyskeskusten vuodeosastojen infektioiden torjunnan kartoitustulosten vertailua vuodelta 2021</vt:lpstr>
      <vt:lpstr>Kartoitusten tarkoitus</vt:lpstr>
      <vt:lpstr>Kartoitusten taustaa</vt:lpstr>
      <vt:lpstr>Taustatietoa </vt:lpstr>
      <vt:lpstr>Seurantalomake</vt:lpstr>
      <vt:lpstr>Käsihygienia tuloksia</vt:lpstr>
      <vt:lpstr>PowerPoint-esitys</vt:lpstr>
      <vt:lpstr>Käsihygienian kulmakiviä</vt:lpstr>
      <vt:lpstr>PowerPoint-esitys</vt:lpstr>
      <vt:lpstr>Oysin käsihygieniahavainnot ja niiden käsittely </vt:lpstr>
      <vt:lpstr>Käsihygieniaan perehdyttäminen ja käsikorujen käyttö hoitotyössä</vt:lpstr>
      <vt:lpstr>Verisuonikanyyleihin tulokset</vt:lpstr>
      <vt:lpstr>Potilaista 59,5% (OYS) ja 30,2% (TK) oli jokin alla olevista kanyyleista</vt:lpstr>
      <vt:lpstr>Oliko verisuonikanyyleiden käyttö perusteltua?</vt:lpstr>
      <vt:lpstr>Kirjaaminen</vt:lpstr>
      <vt:lpstr>Verisuonikanyyleiden kiinnitys</vt:lpstr>
      <vt:lpstr>Kanyylin pistokohdan ulkonäkö</vt:lpstr>
      <vt:lpstr>Kanyylin injektioportin sulkeminen</vt:lpstr>
      <vt:lpstr>Verisuonikatetri-infektioiden ehkäisy</vt:lpstr>
      <vt:lpstr>Verisuonikatetri-infektioiden ehkäisy</vt:lpstr>
      <vt:lpstr>Virtsakatetreihin liittyvät tulokset</vt:lpstr>
      <vt:lpstr>Potilaista 20,3%:lla (Oys) ja 14,5%:lla (TK) oli jokin alla olevista virtsakatetreista</vt:lpstr>
      <vt:lpstr>Oliko virtsakatetrin käyttö perusteltua?</vt:lpstr>
      <vt:lpstr>Katetrin laittopäivä kirjattu hoitosuunnitelmaan</vt:lpstr>
      <vt:lpstr>Virtsatieinfektioiden ehkäisy </vt:lpstr>
      <vt:lpstr>Virtsatieinfektioiden ehkäisy </vt:lpstr>
      <vt:lpstr>Keuhkokuumeen torjunta hengitysvajauspotilaalla tulokset</vt:lpstr>
      <vt:lpstr>Keuhkokuumeen torjunta hengitysvajauspotilailla</vt:lpstr>
      <vt:lpstr>Keuhkokuumeen ehkäisy</vt:lpstr>
      <vt:lpstr>Ohjeiden käyttö</vt:lpstr>
      <vt:lpstr>Johtopäätökset</vt:lpstr>
    </vt:vector>
  </TitlesOfParts>
  <Company>PPSHP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OYS ja TK vuodeosastojen infektioiden torjunnan kartoitustulosten vertailua 11.11.2021</dc:title>
  <dc:creator>Ukkola Sirpa</dc:creator>
  <cp:keywords/>
  <cp:lastModifiedBy>Ukkola Sirpa</cp:lastModifiedBy>
  <cp:revision>336</cp:revision>
  <cp:lastPrinted>2019-02-06T13:58:45Z</cp:lastPrinted>
  <dcterms:created xsi:type="dcterms:W3CDTF">2017-12-04T07:20:25Z</dcterms:created>
  <dcterms:modified xsi:type="dcterms:W3CDTF">2021-11-10T19:25:56Z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0x010100E993358E494F344F8D6048E76D09AF020A007628AA875F93584E8BFB272C4723E035</vt:lpwstr>
  </property>
  <property fmtid="{D5CDD505-2E9C-101B-9397-08002B2CF9AE}" pid="3" name="_dlc_DocIdItemGuid">
    <vt:lpwstr>782aa48d-3410-4dc9-bfc0-ba0e92c4538c</vt:lpwstr>
  </property>
  <property fmtid="{D5CDD505-2E9C-101B-9397-08002B2CF9AE}" pid="4" name="TaxKeyword">
    <vt:lpwstr/>
  </property>
  <property fmtid="{D5CDD505-2E9C-101B-9397-08002B2CF9AE}" pid="5" name="Kohde- / työntekijäryhmä">
    <vt:lpwstr>18;#PPSHP:n henkilöstö|7a49a948-31e0-4b0f-83ed-c01fa56f5934</vt:lpwstr>
  </property>
  <property fmtid="{D5CDD505-2E9C-101B-9397-08002B2CF9AE}" pid="6" name="MEO">
    <vt:lpwstr/>
  </property>
  <property fmtid="{D5CDD505-2E9C-101B-9397-08002B2CF9AE}" pid="7" name="Koulutusmateriaali (sisältötyypin metatieto)">
    <vt:lpwstr>165;#Koulutuksen aineisto|2a72a094-566d-460a-879e-2a18b80594d3</vt:lpwstr>
  </property>
  <property fmtid="{D5CDD505-2E9C-101B-9397-08002B2CF9AE}" pid="8" name="Kohdeorganisaatio">
    <vt:lpwstr>1;#PPSHP|be8cbbf1-c5fa-44e0-8d6c-f88ba4a3bcc6</vt:lpwstr>
  </property>
  <property fmtid="{D5CDD505-2E9C-101B-9397-08002B2CF9AE}" pid="9" name="Organisaatiotiedon tarkennus toiminnan mukaan">
    <vt:lpwstr>168;#Infektioiden torjunta|d1bdb641-a1c1-4abf-b66a-298a776eaddb</vt:lpwstr>
  </property>
  <property fmtid="{D5CDD505-2E9C-101B-9397-08002B2CF9AE}" pid="10" name="Erikoisala">
    <vt:lpwstr>10;#Ei erikoisalaa (PPSHP)|63c697a3-d3f0-4701-a1c0-7b3ab3656aba</vt:lpwstr>
  </property>
  <property fmtid="{D5CDD505-2E9C-101B-9397-08002B2CF9AE}" pid="11" name="Kriisiviestintä">
    <vt:lpwstr/>
  </property>
  <property fmtid="{D5CDD505-2E9C-101B-9397-08002B2CF9AE}" pid="12" name="Toiminnanohjauskäsikirja">
    <vt:lpwstr>3;#Ei ole toimintakäsikirjaa|ed0127a7-f4bb-4299-8de4-a0fcecf35ff1</vt:lpwstr>
  </property>
  <property fmtid="{D5CDD505-2E9C-101B-9397-08002B2CF9AE}" pid="13" name="Organisaatiotieto">
    <vt:lpwstr>166;#Infektioiden torjuntayksikkö|d873b9ee-c5a1-43a5-91cd-d45393df5f8c</vt:lpwstr>
  </property>
  <property fmtid="{D5CDD505-2E9C-101B-9397-08002B2CF9AE}" pid="15" name="TaxKeywordTaxHTField">
    <vt:lpwstr/>
  </property>
  <property fmtid="{D5CDD505-2E9C-101B-9397-08002B2CF9AE}" pid="16" name="Order">
    <vt:r8>248500</vt:r8>
  </property>
  <property fmtid="{D5CDD505-2E9C-101B-9397-08002B2CF9AE}" pid="17" name="SharedWithUsers">
    <vt:lpwstr/>
  </property>
</Properties>
</file>